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60" r:id="rId5"/>
    <p:sldId id="258" r:id="rId6"/>
    <p:sldId id="259" r:id="rId7"/>
    <p:sldId id="326" r:id="rId8"/>
    <p:sldId id="980" r:id="rId9"/>
    <p:sldId id="277" r:id="rId10"/>
    <p:sldId id="984" r:id="rId11"/>
    <p:sldId id="989" r:id="rId12"/>
    <p:sldId id="987" r:id="rId13"/>
    <p:sldId id="985" r:id="rId14"/>
    <p:sldId id="990" r:id="rId15"/>
    <p:sldId id="991" r:id="rId16"/>
    <p:sldId id="331" r:id="rId17"/>
    <p:sldId id="995" r:id="rId18"/>
    <p:sldId id="996" r:id="rId19"/>
    <p:sldId id="261" r:id="rId20"/>
    <p:sldId id="309" r:id="rId21"/>
    <p:sldId id="271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modifyVerifier cryptProviderType="rsaFull" cryptAlgorithmClass="hash" cryptAlgorithmType="typeAny" cryptAlgorithmSid="4" spinCount="100000" saltData="K77VYWKQ2f4SYxwpRsdmyw==" hashData="vdi/n241q+hfhT3vJ9WBQ0I3q80="/>
  <p:extLst>
    <p:ext uri="{EFAFB233-063F-42B5-8137-9DF3F51BA10A}">
      <p15:sldGuideLst xmlns:p15="http://schemas.microsoft.com/office/powerpoint/2012/main">
        <p15:guide id="1" orient="horz" pos="1707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476"/>
    <a:srgbClr val="AC9861"/>
    <a:srgbClr val="7E6000"/>
    <a:srgbClr val="0000FF"/>
    <a:srgbClr val="99FF66"/>
    <a:srgbClr val="ECE7DA"/>
    <a:srgbClr val="E9E6D7"/>
    <a:srgbClr val="FFEBE8"/>
    <a:srgbClr val="FF826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3826" autoAdjust="0"/>
  </p:normalViewPr>
  <p:slideViewPr>
    <p:cSldViewPr snapToGrid="0" showGuides="1">
      <p:cViewPr varScale="1">
        <p:scale>
          <a:sx n="89" d="100"/>
          <a:sy n="89" d="100"/>
        </p:scale>
        <p:origin x="504" y="52"/>
      </p:cViewPr>
      <p:guideLst>
        <p:guide orient="horz" pos="1707"/>
        <p:guide pos="2879"/>
      </p:guideLst>
    </p:cSldViewPr>
  </p:slideViewPr>
  <p:outlineViewPr>
    <p:cViewPr>
      <p:scale>
        <a:sx n="33" d="100"/>
        <a:sy n="33" d="100"/>
      </p:scale>
      <p:origin x="0" y="-13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751D7-D433-4110-8E4F-5C3EB85F22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E26B0-B150-48E4-A21C-CEBD0EE9C8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ed87a4aaca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ed87a4aaca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d87a4aaca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d87a4aaca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d87a4aaca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ed87a4aaca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6846a9a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6846a9a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d87a4aaca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d87a4aaca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738">
            <a:off x="1777650" y="1315459"/>
            <a:ext cx="5588700" cy="22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232">
            <a:off x="2352150" y="3564335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1447005">
            <a:off x="1044987" y="4268154"/>
            <a:ext cx="1755573" cy="153491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rot="-542588">
            <a:off x="1447540" y="4171715"/>
            <a:ext cx="1755606" cy="1534940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4"/>
          <a:srcRect l="60847" t="-7470" r="11216" b="7470"/>
          <a:stretch>
            <a:fillRect/>
          </a:stretch>
        </p:blipFill>
        <p:spPr>
          <a:xfrm>
            <a:off x="0" y="1367975"/>
            <a:ext cx="1975050" cy="39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/>
          <a:srcRect l="8995" t="9468" r="50450" b="9460"/>
          <a:stretch>
            <a:fillRect/>
          </a:stretch>
        </p:blipFill>
        <p:spPr>
          <a:xfrm>
            <a:off x="6704525" y="0"/>
            <a:ext cx="2439476" cy="27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 rot="-8192130" flipH="1">
            <a:off x="-234315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29"/>
          <p:cNvSpPr/>
          <p:nvPr/>
        </p:nvSpPr>
        <p:spPr>
          <a:xfrm rot="-9096614" flipH="1">
            <a:off x="113553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29"/>
          <p:cNvSpPr/>
          <p:nvPr/>
        </p:nvSpPr>
        <p:spPr>
          <a:xfrm rot="8192130">
            <a:off x="7890185" y="-430458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29"/>
          <p:cNvSpPr/>
          <p:nvPr/>
        </p:nvSpPr>
        <p:spPr>
          <a:xfrm rot="2700000" flipH="1">
            <a:off x="6552245" y="-692128"/>
            <a:ext cx="1755748" cy="1535064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9" name="Google Shape;299;p29"/>
          <p:cNvPicPr preferRelativeResize="0"/>
          <p:nvPr/>
        </p:nvPicPr>
        <p:blipFill rotWithShape="1">
          <a:blip r:embed="rId4"/>
          <a:srcRect l="46483" t="9460" r="7912" b="9468"/>
          <a:stretch>
            <a:fillRect/>
          </a:stretch>
        </p:blipFill>
        <p:spPr>
          <a:xfrm>
            <a:off x="0" y="0"/>
            <a:ext cx="2743325" cy="27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 rotWithShape="1">
          <a:blip r:embed="rId4"/>
          <a:srcRect l="8695" t="10542" r="52535" b="13831"/>
          <a:stretch>
            <a:fillRect/>
          </a:stretch>
        </p:blipFill>
        <p:spPr>
          <a:xfrm>
            <a:off x="6800050" y="-36350"/>
            <a:ext cx="2332102" cy="25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7060350" y="3998075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 rot="-5400000">
            <a:off x="-584125" y="3471650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4"/>
          <a:srcRect l="4880" t="18604" r="53258" b="14087"/>
          <a:stretch>
            <a:fillRect/>
          </a:stretch>
        </p:blipFill>
        <p:spPr>
          <a:xfrm>
            <a:off x="6754539" y="-36350"/>
            <a:ext cx="2518052" cy="22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 rot="-8192130" flipH="1">
            <a:off x="-276503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0"/>
          <p:cNvSpPr/>
          <p:nvPr/>
        </p:nvSpPr>
        <p:spPr>
          <a:xfrm rot="-9096614" flipH="1">
            <a:off x="71365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8" name="Google Shape;308;p30"/>
          <p:cNvPicPr preferRelativeResize="0"/>
          <p:nvPr/>
        </p:nvPicPr>
        <p:blipFill rotWithShape="1">
          <a:blip r:embed="rId4"/>
          <a:srcRect l="47059" t="9468" r="38801" b="9460"/>
          <a:stretch>
            <a:fillRect/>
          </a:stretch>
        </p:blipFill>
        <p:spPr>
          <a:xfrm>
            <a:off x="325287" y="-36350"/>
            <a:ext cx="850502" cy="27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 rot="-5400000">
            <a:off x="-584125" y="3471650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215500" y="4035300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 hasCustomPrompt="1"/>
          </p:nvPr>
        </p:nvSpPr>
        <p:spPr>
          <a:xfrm flipH="1">
            <a:off x="2952900" y="13960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/>
          </p:nvPr>
        </p:nvSpPr>
        <p:spPr>
          <a:xfrm>
            <a:off x="2296650" y="2523100"/>
            <a:ext cx="45507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246150" y="3482325"/>
            <a:ext cx="26517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-8192130" flipH="1">
            <a:off x="-234315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3"/>
          <p:cNvSpPr/>
          <p:nvPr/>
        </p:nvSpPr>
        <p:spPr>
          <a:xfrm rot="-9096614" flipH="1">
            <a:off x="113553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/>
          <p:nvPr/>
        </p:nvSpPr>
        <p:spPr>
          <a:xfrm rot="8192130">
            <a:off x="7890185" y="-430458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3"/>
          <p:cNvSpPr/>
          <p:nvPr/>
        </p:nvSpPr>
        <p:spPr>
          <a:xfrm rot="2700000" flipH="1">
            <a:off x="6552245" y="-692128"/>
            <a:ext cx="1755748" cy="1535064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4"/>
          <a:srcRect l="46483" t="9460" r="7912" b="9468"/>
          <a:stretch>
            <a:fillRect/>
          </a:stretch>
        </p:blipFill>
        <p:spPr>
          <a:xfrm>
            <a:off x="0" y="0"/>
            <a:ext cx="2743325" cy="27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/>
          <a:srcRect l="8695" t="10542" r="52535" b="13831"/>
          <a:stretch>
            <a:fillRect/>
          </a:stretch>
        </p:blipFill>
        <p:spPr>
          <a:xfrm>
            <a:off x="6800050" y="-36350"/>
            <a:ext cx="2332102" cy="2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4"/>
          <a:srcRect l="22301" t="9269" r="64937" b="12896"/>
          <a:stretch>
            <a:fillRect/>
          </a:stretch>
        </p:blipFill>
        <p:spPr>
          <a:xfrm>
            <a:off x="8352600" y="-36350"/>
            <a:ext cx="767599" cy="26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8192130" flipH="1">
            <a:off x="-428903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6"/>
          <p:cNvSpPr/>
          <p:nvPr/>
        </p:nvSpPr>
        <p:spPr>
          <a:xfrm rot="-9096614" flipH="1">
            <a:off x="-81035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4"/>
          <a:srcRect l="33904" t="9460" r="51956" b="9468"/>
          <a:stretch>
            <a:fillRect/>
          </a:stretch>
        </p:blipFill>
        <p:spPr>
          <a:xfrm>
            <a:off x="172887" y="-36350"/>
            <a:ext cx="850502" cy="27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 rot="8192130">
            <a:off x="7610760" y="4415717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6"/>
          <p:cNvSpPr/>
          <p:nvPr/>
        </p:nvSpPr>
        <p:spPr>
          <a:xfrm rot="-8313356" flipH="1">
            <a:off x="7431313" y="4525253"/>
            <a:ext cx="1755711" cy="153503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898250" y="1066800"/>
            <a:ext cx="5347500" cy="24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8"/>
          <p:cNvSpPr/>
          <p:nvPr/>
        </p:nvSpPr>
        <p:spPr>
          <a:xfrm rot="1447005" flipH="1">
            <a:off x="6409365" y="4136154"/>
            <a:ext cx="1755573" cy="153491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8"/>
          <p:cNvSpPr/>
          <p:nvPr/>
        </p:nvSpPr>
        <p:spPr>
          <a:xfrm rot="542588" flipH="1">
            <a:off x="6006778" y="4039715"/>
            <a:ext cx="1755606" cy="1534940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4"/>
          <a:srcRect l="57453" t="-13900" r="-577" b="13899"/>
          <a:stretch>
            <a:fillRect/>
          </a:stretch>
        </p:blipFill>
        <p:spPr>
          <a:xfrm flipH="1">
            <a:off x="6224275" y="1274147"/>
            <a:ext cx="3039750" cy="391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5"/>
          <a:srcRect l="9795" t="14952" r="66238" b="12567"/>
          <a:stretch>
            <a:fillRect/>
          </a:stretch>
        </p:blipFill>
        <p:spPr>
          <a:xfrm flipH="1">
            <a:off x="211498" y="-155675"/>
            <a:ext cx="1441677" cy="24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 rot="-1447005">
            <a:off x="1638222" y="4309804"/>
            <a:ext cx="1755573" cy="153491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8"/>
          <p:cNvSpPr/>
          <p:nvPr/>
        </p:nvSpPr>
        <p:spPr>
          <a:xfrm rot="-542588">
            <a:off x="2040775" y="4213365"/>
            <a:ext cx="1755606" cy="1534940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4"/>
          <a:srcRect l="7264" t="-7580" r="52602" b="7579"/>
          <a:stretch>
            <a:fillRect/>
          </a:stretch>
        </p:blipFill>
        <p:spPr>
          <a:xfrm flipH="1">
            <a:off x="-47349" y="1371600"/>
            <a:ext cx="2828874" cy="39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867877" y="1463675"/>
            <a:ext cx="3841200" cy="9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867863" y="2447250"/>
            <a:ext cx="34437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4"/>
          <a:srcRect l="11246" t="24574" r="65489" b="8117"/>
          <a:stretch>
            <a:fillRect/>
          </a:stretch>
        </p:blipFill>
        <p:spPr>
          <a:xfrm>
            <a:off x="7915350" y="-36350"/>
            <a:ext cx="1399426" cy="22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 rot="-8192130" flipH="1">
            <a:off x="-234315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9"/>
          <p:cNvSpPr/>
          <p:nvPr/>
        </p:nvSpPr>
        <p:spPr>
          <a:xfrm rot="-9096614" flipH="1">
            <a:off x="113553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9"/>
          <p:cNvSpPr/>
          <p:nvPr/>
        </p:nvSpPr>
        <p:spPr>
          <a:xfrm rot="8192130">
            <a:off x="7686960" y="4187117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9"/>
          <p:cNvSpPr/>
          <p:nvPr/>
        </p:nvSpPr>
        <p:spPr>
          <a:xfrm rot="-8313356" flipH="1">
            <a:off x="7507513" y="4296653"/>
            <a:ext cx="1755711" cy="153503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7" name="Google Shape;87;p9"/>
          <p:cNvPicPr preferRelativeResize="0"/>
          <p:nvPr/>
        </p:nvPicPr>
        <p:blipFill rotWithShape="1">
          <a:blip r:embed="rId4"/>
          <a:srcRect l="47059" t="9468" r="38801" b="9460"/>
          <a:stretch>
            <a:fillRect/>
          </a:stretch>
        </p:blipFill>
        <p:spPr>
          <a:xfrm>
            <a:off x="-53850" y="0"/>
            <a:ext cx="850502" cy="27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 hasCustomPrompt="1"/>
          </p:nvPr>
        </p:nvSpPr>
        <p:spPr>
          <a:xfrm flipH="1">
            <a:off x="1382350" y="1866425"/>
            <a:ext cx="8622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2244538" y="21404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>
            <a:spLocks noGrp="1"/>
          </p:cNvSpPr>
          <p:nvPr>
            <p:ph type="subTitle" idx="2"/>
          </p:nvPr>
        </p:nvSpPr>
        <p:spPr>
          <a:xfrm>
            <a:off x="2244550" y="169767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Lobster Two"/>
                <a:ea typeface="Lobster Two"/>
                <a:cs typeface="Lobster Two"/>
                <a:sym typeface="Lobster Tw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382350" y="3338925"/>
            <a:ext cx="8622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2244538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>
            <a:off x="2244550" y="319524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Lobster Two"/>
                <a:ea typeface="Lobster Two"/>
                <a:cs typeface="Lobster Two"/>
                <a:sym typeface="Lobster Tw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55150" y="1866425"/>
            <a:ext cx="8622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>
            <a:off x="5517350" y="21404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4655150" y="3338925"/>
            <a:ext cx="8622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9"/>
          </p:nvPr>
        </p:nvSpPr>
        <p:spPr>
          <a:xfrm>
            <a:off x="5517350" y="35998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>
            <a:spLocks noGrp="1"/>
          </p:cNvSpPr>
          <p:nvPr>
            <p:ph type="subTitle" idx="13"/>
          </p:nvPr>
        </p:nvSpPr>
        <p:spPr>
          <a:xfrm>
            <a:off x="5517345" y="3192260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Lobster Two"/>
                <a:ea typeface="Lobster Two"/>
                <a:cs typeface="Lobster Two"/>
                <a:sym typeface="Lobster Tw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0" name="Google Shape;120;p13"/>
          <p:cNvSpPr txBox="1">
            <a:spLocks noGrp="1"/>
          </p:cNvSpPr>
          <p:nvPr>
            <p:ph type="subTitle" idx="14"/>
          </p:nvPr>
        </p:nvSpPr>
        <p:spPr>
          <a:xfrm>
            <a:off x="5517345" y="169767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Lobster Two"/>
                <a:ea typeface="Lobster Two"/>
                <a:cs typeface="Lobster Two"/>
                <a:sym typeface="Lobster Tw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1" name="Google Shape;121;p13"/>
          <p:cNvSpPr txBox="1">
            <a:spLocks noGrp="1"/>
          </p:cNvSpPr>
          <p:nvPr>
            <p:ph type="title" idx="15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4"/>
          <a:srcRect l="4880" t="18604" r="53258" b="14087"/>
          <a:stretch>
            <a:fillRect/>
          </a:stretch>
        </p:blipFill>
        <p:spPr>
          <a:xfrm flipH="1">
            <a:off x="-106552" y="-36350"/>
            <a:ext cx="2518052" cy="22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/>
          <p:nvPr/>
        </p:nvSpPr>
        <p:spPr>
          <a:xfrm rot="8192130">
            <a:off x="7686960" y="-6547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3"/>
          <p:cNvSpPr/>
          <p:nvPr/>
        </p:nvSpPr>
        <p:spPr>
          <a:xfrm rot="9096614">
            <a:off x="7339020" y="-4304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5" name="Google Shape;125;p13"/>
          <p:cNvPicPr preferRelativeResize="0"/>
          <p:nvPr/>
        </p:nvPicPr>
        <p:blipFill rotWithShape="1">
          <a:blip r:embed="rId4"/>
          <a:srcRect l="47059" t="9468" r="38801" b="9460"/>
          <a:stretch>
            <a:fillRect/>
          </a:stretch>
        </p:blipFill>
        <p:spPr>
          <a:xfrm flipH="1">
            <a:off x="7990250" y="-36350"/>
            <a:ext cx="850502" cy="27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4"/>
          <a:srcRect l="21967" t="6718" r="65206" b="13492"/>
          <a:stretch>
            <a:fillRect/>
          </a:stretch>
        </p:blipFill>
        <p:spPr>
          <a:xfrm flipH="1">
            <a:off x="-95002" y="-61525"/>
            <a:ext cx="771527" cy="26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 rot="8192130">
            <a:off x="7534560" y="-578583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6"/>
          <p:cNvSpPr/>
          <p:nvPr/>
        </p:nvSpPr>
        <p:spPr>
          <a:xfrm rot="9096614">
            <a:off x="7186620" y="-354290"/>
            <a:ext cx="1755653" cy="153498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16"/>
          <p:cNvSpPr/>
          <p:nvPr/>
        </p:nvSpPr>
        <p:spPr>
          <a:xfrm rot="-8192130" flipH="1">
            <a:off x="-386715" y="4263317"/>
            <a:ext cx="1755581" cy="1534918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6"/>
          <p:cNvSpPr/>
          <p:nvPr/>
        </p:nvSpPr>
        <p:spPr>
          <a:xfrm rot="8313356">
            <a:off x="-207398" y="4372853"/>
            <a:ext cx="1755711" cy="153503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94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4"/>
          <a:srcRect l="46825" t="9468" r="39035" b="9460"/>
          <a:stretch>
            <a:fillRect/>
          </a:stretch>
        </p:blipFill>
        <p:spPr>
          <a:xfrm flipH="1">
            <a:off x="8282725" y="-61525"/>
            <a:ext cx="850502" cy="27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/>
          <a:srcRect l="7511" t="7511" r="7511" b="7511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4"/>
          <a:srcRect l="9795" t="14952" r="66238" b="12567"/>
          <a:stretch>
            <a:fillRect/>
          </a:stretch>
        </p:blipFill>
        <p:spPr>
          <a:xfrm>
            <a:off x="7584950" y="-155675"/>
            <a:ext cx="1441677" cy="242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bster Two"/>
              <a:buNone/>
              <a:defRPr sz="3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image25.wdp"/><Relationship Id="rId8" Type="http://schemas.openxmlformats.org/officeDocument/2006/relationships/image" Target="../media/image24.png"/><Relationship Id="rId7" Type="http://schemas.microsoft.com/office/2007/relationships/hdphoto" Target="../media/image23.wdp"/><Relationship Id="rId6" Type="http://schemas.openxmlformats.org/officeDocument/2006/relationships/image" Target="../media/image22.png"/><Relationship Id="rId5" Type="http://schemas.microsoft.com/office/2007/relationships/hdphoto" Target="../media/image21.wdp"/><Relationship Id="rId4" Type="http://schemas.openxmlformats.org/officeDocument/2006/relationships/image" Target="../media/image20.pn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8" Type="http://schemas.openxmlformats.org/officeDocument/2006/relationships/notesSlide" Target="../notesSlides/notesSlide15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2.jpeg"/><Relationship Id="rId2" Type="http://schemas.openxmlformats.org/officeDocument/2006/relationships/tags" Target="../tags/tag11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7.xml"/><Relationship Id="rId12" Type="http://schemas.openxmlformats.org/officeDocument/2006/relationships/image" Target="../media/image16.jpeg"/><Relationship Id="rId11" Type="http://schemas.openxmlformats.org/officeDocument/2006/relationships/tags" Target="../tags/tag16.xml"/><Relationship Id="rId10" Type="http://schemas.openxmlformats.org/officeDocument/2006/relationships/image" Target="../media/image15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677075" y="3676574"/>
            <a:ext cx="1828894" cy="1104957"/>
          </a:xfrm>
          <a:prstGeom prst="rect">
            <a:avLst/>
          </a:prstGeom>
        </p:spPr>
      </p:pic>
      <p:sp>
        <p:nvSpPr>
          <p:cNvPr id="325" name="Google Shape;325;p36"/>
          <p:cNvSpPr txBox="1">
            <a:spLocks noGrp="1"/>
          </p:cNvSpPr>
          <p:nvPr>
            <p:ph type="subTitle" idx="1"/>
          </p:nvPr>
        </p:nvSpPr>
        <p:spPr>
          <a:xfrm rot="232">
            <a:off x="2352150" y="2730960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arrington" panose="04040505050A02020702" pitchFamily="82" charset="0"/>
              </a:rPr>
              <a:t>Medieval Asia</a:t>
            </a:r>
            <a:endParaRPr sz="2800" dirty="0">
              <a:latin typeface="Harrington" panose="04040505050A02020702" pitchFamily="82" charset="0"/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ctrTitle"/>
          </p:nvPr>
        </p:nvSpPr>
        <p:spPr>
          <a:xfrm rot="-738">
            <a:off x="1521049" y="1786618"/>
            <a:ext cx="6101901" cy="1177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中古时期的亚洲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Google Shape;325;p36"/>
          <p:cNvSpPr txBox="1"/>
          <p:nvPr/>
        </p:nvSpPr>
        <p:spPr>
          <a:xfrm rot="232">
            <a:off x="5290610" y="4631286"/>
            <a:ext cx="3389031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备课：绍兴一中历史组   杨炀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94" cy="1104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610445" y="144331"/>
            <a:ext cx="1828894" cy="11049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68" y="3998442"/>
            <a:ext cx="1828894" cy="1104957"/>
          </a:xfrm>
          <a:prstGeom prst="rect">
            <a:avLst/>
          </a:prstGeom>
        </p:spPr>
      </p:pic>
      <p:sp>
        <p:nvSpPr>
          <p:cNvPr id="8" name="Google Shape;483;p43"/>
          <p:cNvSpPr txBox="1">
            <a:spLocks noGrp="1"/>
          </p:cNvSpPr>
          <p:nvPr>
            <p:ph type="title"/>
          </p:nvPr>
        </p:nvSpPr>
        <p:spPr>
          <a:xfrm>
            <a:off x="2249870" y="152641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阿拉伯帝国概况：文化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590268" y="713609"/>
          <a:ext cx="5053963" cy="3008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920"/>
                <a:gridCol w="3835043"/>
              </a:tblGrid>
              <a:tr h="40929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阿拉伯帝国“百年翻译运动”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/>
                </a:tc>
              </a:tr>
              <a:tr h="7064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希腊语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希腊哲学、医学、数学、天文学相关著作</a:t>
                      </a:r>
                      <a:r>
                        <a:rPr lang="en-US" altLang="zh-CN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100</a:t>
                      </a:r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多部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6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波斯语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历史、语言、文学方面作品约</a:t>
                      </a:r>
                      <a:r>
                        <a:rPr lang="en-US" altLang="zh-CN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20</a:t>
                      </a:r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部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2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印度梵语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医学、天文学、数学方面著作约</a:t>
                      </a:r>
                      <a:r>
                        <a:rPr lang="en-US" altLang="zh-CN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30</a:t>
                      </a:r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部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2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奈伯特语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农业、园艺方面著作约</a:t>
                      </a:r>
                      <a:r>
                        <a:rPr lang="en-US" altLang="zh-CN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20</a:t>
                      </a:r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部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2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希伯来语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900" b="1" strike="noStrike" noProof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文学、艺术和科技方面著作几十部</a:t>
                      </a:r>
                      <a:endParaRPr lang="zh-CN" altLang="en-US" sz="1900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794342" y="713610"/>
            <a:ext cx="2799443" cy="3003162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15900">
              <a:lnSpc>
                <a:spcPts val="2700"/>
              </a:lnSpc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“阿拉伯文明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为世界历史进入近世史阶段提供了坚实的基础。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15900">
              <a:lnSpc>
                <a:spcPts val="2700"/>
              </a:lnSpc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尤其是对于当时尚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处于中世纪黑暗时代的欧洲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来说，阿拉伯文明的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影响可谓极其重大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15900">
              <a:lnSpc>
                <a:spcPts val="2700"/>
              </a:lnSpc>
            </a:pP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亚洲史概说</a:t>
            </a:r>
            <a:r>
              <a:rPr lang="en-US" altLang="zh-CN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8857" y="3850062"/>
            <a:ext cx="7512022" cy="1000756"/>
            <a:chOff x="612406" y="5600167"/>
            <a:chExt cx="10435780" cy="1365228"/>
          </a:xfrm>
          <a:solidFill>
            <a:srgbClr val="7E6000"/>
          </a:solidFill>
        </p:grpSpPr>
        <p:grpSp>
          <p:nvGrpSpPr>
            <p:cNvPr id="12" name="组合 11"/>
            <p:cNvGrpSpPr/>
            <p:nvPr/>
          </p:nvGrpSpPr>
          <p:grpSpPr bwMode="auto">
            <a:xfrm>
              <a:off x="612406" y="5621702"/>
              <a:ext cx="2181594" cy="504777"/>
              <a:chOff x="843565" y="3014689"/>
              <a:chExt cx="1734296" cy="2979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 60"/>
              <p:cNvSpPr>
                <a:spLocks noChangeArrowheads="1"/>
              </p:cNvSpPr>
              <p:nvPr/>
            </p:nvSpPr>
            <p:spPr bwMode="auto">
              <a:xfrm>
                <a:off x="843565" y="3014689"/>
                <a:ext cx="305824" cy="288474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38576" tIns="19289" rIns="38576" bIns="19289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圆角矩形 54"/>
              <p:cNvSpPr/>
              <p:nvPr/>
            </p:nvSpPr>
            <p:spPr>
              <a:xfrm>
                <a:off x="1202138" y="3024114"/>
                <a:ext cx="1375723" cy="288475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r>
                  <a:rPr lang="zh-CN" altLang="en-US" sz="2000" noProof="1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问题思考</a:t>
                </a:r>
                <a:endParaRPr lang="zh-CN" altLang="en-US" sz="2000" noProof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endParaRPr lang="zh-CN" altLang="en-US" sz="2000" noProof="1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13" name="文本框 86"/>
            <p:cNvSpPr txBox="1"/>
            <p:nvPr/>
          </p:nvSpPr>
          <p:spPr>
            <a:xfrm>
              <a:off x="2727575" y="5600167"/>
              <a:ext cx="8320611" cy="1365228"/>
            </a:xfrm>
            <a:prstGeom prst="rect">
              <a:avLst/>
            </a:prstGeom>
            <a:noFill/>
            <a:effectLst/>
          </p:spPr>
          <p:txBody>
            <a:bodyPr wrap="square" lIns="38576" tIns="19289" rIns="38576" bIns="19289" rtlCol="0">
              <a:spAutoFit/>
            </a:bodyPr>
            <a:lstStyle/>
            <a:p>
              <a:pPr>
                <a:spcAft>
                  <a:spcPts val="340"/>
                </a:spcAft>
              </a:pP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）根据材料，概括阿拉伯文明发展过程中的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340"/>
                </a:spcAft>
              </a:pP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）分析材料并结合课本内容，分析阿拉伯帝国对东西方文化交流的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en-US" altLang="zh-CN" sz="20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927383" y="793108"/>
            <a:ext cx="735806" cy="358311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04979" y="762468"/>
            <a:ext cx="5989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开放包容、兼收并蓄、融合创新、多元共存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0461" y="1279739"/>
            <a:ext cx="735806" cy="358311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74068" y="1282195"/>
            <a:ext cx="6084056" cy="24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①阿拉伯人通过吸收被征服地区文化，广泛翻译文学，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保存和传播了东西方文化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，促进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东西方文化融合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②阿拉伯商人和旅行家成为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东西方文化交流的桥梁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③中国的造纸术、印度的数字等先后经阿拉伯人传入欧洲，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促进了西欧文化的发展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1" grpId="0" animBg="1"/>
      <p:bldP spid="22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 flipH="1">
            <a:off x="2952900" y="13960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lang="en-GB"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 idx="2"/>
          </p:nvPr>
        </p:nvSpPr>
        <p:spPr>
          <a:xfrm>
            <a:off x="2296650" y="2523100"/>
            <a:ext cx="45507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奥斯曼帝国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3255180" y="3110851"/>
            <a:ext cx="2788434" cy="625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latin typeface="Harrington" panose="04040505050A02020702" pitchFamily="82" charset="0"/>
              </a:rPr>
              <a:t>Ottoman Empire</a:t>
            </a:r>
            <a:endParaRPr lang="en-US" altLang="zh-CN" sz="2800" dirty="0">
              <a:latin typeface="Harrington" panose="04040505050A02020702" pitchFamily="82" charset="0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2750124" y="575225"/>
            <a:ext cx="3516522" cy="3993059"/>
          </a:xfrm>
          <a:custGeom>
            <a:avLst/>
            <a:gdLst/>
            <a:ahLst/>
            <a:cxnLst/>
            <a:rect l="l" t="t" r="r" b="b"/>
            <a:pathLst>
              <a:path w="62913" h="85863" extrusionOk="0">
                <a:moveTo>
                  <a:pt x="31990" y="1268"/>
                </a:moveTo>
                <a:lnTo>
                  <a:pt x="32991" y="4004"/>
                </a:lnTo>
                <a:cubicBezTo>
                  <a:pt x="33258" y="4704"/>
                  <a:pt x="33725" y="5271"/>
                  <a:pt x="34358" y="5638"/>
                </a:cubicBezTo>
                <a:cubicBezTo>
                  <a:pt x="35526" y="6339"/>
                  <a:pt x="36293" y="7573"/>
                  <a:pt x="36393" y="8940"/>
                </a:cubicBezTo>
                <a:lnTo>
                  <a:pt x="37694" y="8940"/>
                </a:lnTo>
                <a:cubicBezTo>
                  <a:pt x="38962" y="8940"/>
                  <a:pt x="39962" y="9941"/>
                  <a:pt x="39962" y="11209"/>
                </a:cubicBezTo>
                <a:cubicBezTo>
                  <a:pt x="39962" y="11275"/>
                  <a:pt x="39962" y="11342"/>
                  <a:pt x="39962" y="11409"/>
                </a:cubicBezTo>
                <a:cubicBezTo>
                  <a:pt x="50903" y="14845"/>
                  <a:pt x="58375" y="24952"/>
                  <a:pt x="58409" y="36427"/>
                </a:cubicBezTo>
                <a:lnTo>
                  <a:pt x="58409" y="77890"/>
                </a:lnTo>
                <a:cubicBezTo>
                  <a:pt x="60177" y="78123"/>
                  <a:pt x="61444" y="79691"/>
                  <a:pt x="61344" y="81492"/>
                </a:cubicBezTo>
                <a:cubicBezTo>
                  <a:pt x="61211" y="83260"/>
                  <a:pt x="59710" y="84628"/>
                  <a:pt x="57942" y="84628"/>
                </a:cubicBezTo>
                <a:lnTo>
                  <a:pt x="6472" y="84628"/>
                </a:lnTo>
                <a:cubicBezTo>
                  <a:pt x="4704" y="84628"/>
                  <a:pt x="3203" y="83260"/>
                  <a:pt x="3069" y="81492"/>
                </a:cubicBezTo>
                <a:cubicBezTo>
                  <a:pt x="2969" y="79691"/>
                  <a:pt x="4237" y="78123"/>
                  <a:pt x="6005" y="77890"/>
                </a:cubicBezTo>
                <a:lnTo>
                  <a:pt x="6005" y="36427"/>
                </a:lnTo>
                <a:cubicBezTo>
                  <a:pt x="6038" y="25085"/>
                  <a:pt x="13343" y="15011"/>
                  <a:pt x="24118" y="11509"/>
                </a:cubicBezTo>
                <a:cubicBezTo>
                  <a:pt x="24118" y="11409"/>
                  <a:pt x="24118" y="11309"/>
                  <a:pt x="24118" y="11209"/>
                </a:cubicBezTo>
                <a:cubicBezTo>
                  <a:pt x="24118" y="9941"/>
                  <a:pt x="25118" y="8940"/>
                  <a:pt x="26386" y="8940"/>
                </a:cubicBezTo>
                <a:lnTo>
                  <a:pt x="28020" y="8940"/>
                </a:lnTo>
                <a:cubicBezTo>
                  <a:pt x="28121" y="7673"/>
                  <a:pt x="28788" y="6505"/>
                  <a:pt x="29855" y="5771"/>
                </a:cubicBezTo>
                <a:cubicBezTo>
                  <a:pt x="30489" y="5338"/>
                  <a:pt x="30956" y="4671"/>
                  <a:pt x="31156" y="3937"/>
                </a:cubicBezTo>
                <a:lnTo>
                  <a:pt x="31990" y="1268"/>
                </a:lnTo>
                <a:moveTo>
                  <a:pt x="31990" y="1"/>
                </a:moveTo>
                <a:lnTo>
                  <a:pt x="31957" y="1"/>
                </a:lnTo>
                <a:cubicBezTo>
                  <a:pt x="31423" y="34"/>
                  <a:pt x="30956" y="401"/>
                  <a:pt x="30789" y="901"/>
                </a:cubicBezTo>
                <a:lnTo>
                  <a:pt x="29989" y="3570"/>
                </a:lnTo>
                <a:cubicBezTo>
                  <a:pt x="29855" y="4037"/>
                  <a:pt x="29555" y="4471"/>
                  <a:pt x="29155" y="4737"/>
                </a:cubicBezTo>
                <a:cubicBezTo>
                  <a:pt x="28121" y="5438"/>
                  <a:pt x="27353" y="6472"/>
                  <a:pt x="26986" y="7673"/>
                </a:cubicBezTo>
                <a:lnTo>
                  <a:pt x="26386" y="7673"/>
                </a:lnTo>
                <a:cubicBezTo>
                  <a:pt x="24651" y="7673"/>
                  <a:pt x="23217" y="8907"/>
                  <a:pt x="22917" y="10575"/>
                </a:cubicBezTo>
                <a:cubicBezTo>
                  <a:pt x="17813" y="12443"/>
                  <a:pt x="13343" y="15779"/>
                  <a:pt x="10108" y="20148"/>
                </a:cubicBezTo>
                <a:cubicBezTo>
                  <a:pt x="6605" y="24852"/>
                  <a:pt x="4737" y="30556"/>
                  <a:pt x="4737" y="36427"/>
                </a:cubicBezTo>
                <a:lnTo>
                  <a:pt x="4737" y="76922"/>
                </a:lnTo>
                <a:cubicBezTo>
                  <a:pt x="0" y="78824"/>
                  <a:pt x="1368" y="85862"/>
                  <a:pt x="6472" y="85862"/>
                </a:cubicBezTo>
                <a:lnTo>
                  <a:pt x="57942" y="85862"/>
                </a:lnTo>
                <a:cubicBezTo>
                  <a:pt x="60177" y="85862"/>
                  <a:pt x="62078" y="84294"/>
                  <a:pt x="62512" y="82126"/>
                </a:cubicBezTo>
                <a:cubicBezTo>
                  <a:pt x="62912" y="79925"/>
                  <a:pt x="61745" y="77756"/>
                  <a:pt x="59676" y="76922"/>
                </a:cubicBezTo>
                <a:lnTo>
                  <a:pt x="59676" y="36427"/>
                </a:lnTo>
                <a:cubicBezTo>
                  <a:pt x="59676" y="30523"/>
                  <a:pt x="57742" y="24752"/>
                  <a:pt x="54206" y="20048"/>
                </a:cubicBezTo>
                <a:cubicBezTo>
                  <a:pt x="50870" y="15645"/>
                  <a:pt x="46334" y="12309"/>
                  <a:pt x="41163" y="10508"/>
                </a:cubicBezTo>
                <a:cubicBezTo>
                  <a:pt x="40796" y="8874"/>
                  <a:pt x="39362" y="7706"/>
                  <a:pt x="37727" y="7706"/>
                </a:cubicBezTo>
                <a:lnTo>
                  <a:pt x="37427" y="7706"/>
                </a:lnTo>
                <a:cubicBezTo>
                  <a:pt x="37060" y="6372"/>
                  <a:pt x="36193" y="5271"/>
                  <a:pt x="35025" y="4571"/>
                </a:cubicBezTo>
                <a:cubicBezTo>
                  <a:pt x="34625" y="4337"/>
                  <a:pt x="34325" y="4004"/>
                  <a:pt x="34192" y="3570"/>
                </a:cubicBezTo>
                <a:lnTo>
                  <a:pt x="33157" y="868"/>
                </a:lnTo>
                <a:cubicBezTo>
                  <a:pt x="32991" y="368"/>
                  <a:pt x="32524" y="34"/>
                  <a:pt x="319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448" y="3956693"/>
            <a:ext cx="1828894" cy="11049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240644" y="3383490"/>
            <a:ext cx="2069222" cy="1250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216224" y="116706"/>
            <a:ext cx="2269787" cy="137133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3099925" y="882770"/>
            <a:ext cx="5229955" cy="3449178"/>
            <a:chOff x="3019264" y="1144253"/>
            <a:chExt cx="5229955" cy="3449178"/>
          </a:xfrm>
        </p:grpSpPr>
        <p:grpSp>
          <p:nvGrpSpPr>
            <p:cNvPr id="35" name="组合 34"/>
            <p:cNvGrpSpPr/>
            <p:nvPr/>
          </p:nvGrpSpPr>
          <p:grpSpPr>
            <a:xfrm>
              <a:off x="3167734" y="1144253"/>
              <a:ext cx="5081485" cy="3449178"/>
              <a:chOff x="3167734" y="1144253"/>
              <a:chExt cx="5081485" cy="344917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67734" y="1144253"/>
                <a:ext cx="5081485" cy="3449178"/>
              </a:xfrm>
              <a:prstGeom prst="rect">
                <a:avLst/>
              </a:prstGeom>
            </p:spPr>
          </p:pic>
          <p:sp>
            <p:nvSpPr>
              <p:cNvPr id="9" name="椭圆 8"/>
              <p:cNvSpPr/>
              <p:nvPr/>
            </p:nvSpPr>
            <p:spPr>
              <a:xfrm rot="20347871">
                <a:off x="5771776" y="1845837"/>
                <a:ext cx="409767" cy="224522"/>
              </a:xfrm>
              <a:prstGeom prst="ellipse">
                <a:avLst/>
              </a:prstGeom>
              <a:noFill/>
              <a:ln w="38100">
                <a:solidFill>
                  <a:srgbClr val="99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标注: 弯曲线形 16"/>
              <p:cNvSpPr/>
              <p:nvPr/>
            </p:nvSpPr>
            <p:spPr>
              <a:xfrm>
                <a:off x="6342160" y="1521619"/>
                <a:ext cx="826074" cy="285609"/>
              </a:xfrm>
              <a:prstGeom prst="borderCallout2">
                <a:avLst>
                  <a:gd name="adj1" fmla="val 18750"/>
                  <a:gd name="adj2" fmla="val 1180"/>
                  <a:gd name="adj3" fmla="val 18750"/>
                  <a:gd name="adj4" fmla="val -16667"/>
                  <a:gd name="adj5" fmla="val 112500"/>
                  <a:gd name="adj6" fmla="val -34560"/>
                </a:avLst>
              </a:prstGeom>
              <a:solidFill>
                <a:schemeClr val="accent6"/>
              </a:solidFill>
              <a:ln>
                <a:solidFill>
                  <a:srgbClr val="99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奥斯曼</a:t>
                </a:r>
                <a:endParaRPr lang="zh-CN" altLang="en-US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 rot="21341446">
                <a:off x="4841956" y="1616951"/>
                <a:ext cx="902190" cy="81128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标注: 弯曲线形 33"/>
              <p:cNvSpPr/>
              <p:nvPr/>
            </p:nvSpPr>
            <p:spPr>
              <a:xfrm>
                <a:off x="4085457" y="1385743"/>
                <a:ext cx="826074" cy="285609"/>
              </a:xfrm>
              <a:prstGeom prst="borderCallout2">
                <a:avLst>
                  <a:gd name="adj1" fmla="val 28755"/>
                  <a:gd name="adj2" fmla="val 101495"/>
                  <a:gd name="adj3" fmla="val 26254"/>
                  <a:gd name="adj4" fmla="val 118239"/>
                  <a:gd name="adj5" fmla="val 77483"/>
                  <a:gd name="adj6" fmla="val 139261"/>
                </a:avLst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拜占庭</a:t>
                </a:r>
                <a:endParaRPr lang="zh-CN" altLang="en-US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019264" y="1244939"/>
              <a:ext cx="1198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endPara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Google Shape;483;p43"/>
          <p:cNvSpPr txBox="1">
            <a:spLocks noGrp="1"/>
          </p:cNvSpPr>
          <p:nvPr>
            <p:ph type="title"/>
          </p:nvPr>
        </p:nvSpPr>
        <p:spPr>
          <a:xfrm>
            <a:off x="2130571" y="177865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帝国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兴起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65937" y="608958"/>
            <a:ext cx="38848" cy="4198782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484813" y="674521"/>
            <a:ext cx="1119972" cy="569595"/>
            <a:chOff x="9079" y="1764"/>
            <a:chExt cx="1488" cy="897"/>
          </a:xfrm>
        </p:grpSpPr>
        <p:sp>
          <p:nvSpPr>
            <p:cNvPr id="27" name="椭圆 26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8" name="Google Shape;483;p43"/>
            <p:cNvSpPr txBox="1">
              <a:spLocks noGrp="1"/>
            </p:cNvSpPr>
            <p:nvPr/>
          </p:nvSpPr>
          <p:spPr>
            <a:xfrm>
              <a:off x="9079" y="1764"/>
              <a:ext cx="1472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endParaRPr lang="zh-CN" altLang="en-US" sz="18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Google Shape;483;p43"/>
          <p:cNvSpPr txBox="1">
            <a:spLocks noGrp="1"/>
          </p:cNvSpPr>
          <p:nvPr/>
        </p:nvSpPr>
        <p:spPr>
          <a:xfrm>
            <a:off x="1583355" y="657993"/>
            <a:ext cx="1471195" cy="5695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奥斯曼土耳其人兴起</a:t>
            </a:r>
            <a:endParaRPr 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179221" y="890755"/>
            <a:ext cx="5150659" cy="3449178"/>
            <a:chOff x="3098560" y="2636457"/>
            <a:chExt cx="5150659" cy="3449178"/>
          </a:xfrm>
        </p:grpSpPr>
        <p:grpSp>
          <p:nvGrpSpPr>
            <p:cNvPr id="45" name="组合 44"/>
            <p:cNvGrpSpPr/>
            <p:nvPr/>
          </p:nvGrpSpPr>
          <p:grpSpPr>
            <a:xfrm>
              <a:off x="3167734" y="2636457"/>
              <a:ext cx="5081485" cy="3449178"/>
              <a:chOff x="3167734" y="1144253"/>
              <a:chExt cx="5081485" cy="3449178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0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67734" y="1144253"/>
                <a:ext cx="5081485" cy="3449178"/>
              </a:xfrm>
              <a:prstGeom prst="rect">
                <a:avLst/>
              </a:prstGeom>
            </p:spPr>
          </p:pic>
          <p:sp>
            <p:nvSpPr>
              <p:cNvPr id="40" name="椭圆 39"/>
              <p:cNvSpPr/>
              <p:nvPr/>
            </p:nvSpPr>
            <p:spPr>
              <a:xfrm rot="17996237">
                <a:off x="5151074" y="1323067"/>
                <a:ext cx="671593" cy="1211011"/>
              </a:xfrm>
              <a:prstGeom prst="ellipse">
                <a:avLst/>
              </a:prstGeom>
              <a:noFill/>
              <a:ln w="38100">
                <a:solidFill>
                  <a:srgbClr val="99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标注: 弯曲线形 40"/>
              <p:cNvSpPr/>
              <p:nvPr/>
            </p:nvSpPr>
            <p:spPr>
              <a:xfrm>
                <a:off x="6038937" y="1406870"/>
                <a:ext cx="826074" cy="285609"/>
              </a:xfrm>
              <a:prstGeom prst="borderCallout2">
                <a:avLst>
                  <a:gd name="adj1" fmla="val 18750"/>
                  <a:gd name="adj2" fmla="val 1180"/>
                  <a:gd name="adj3" fmla="val 18750"/>
                  <a:gd name="adj4" fmla="val -16667"/>
                  <a:gd name="adj5" fmla="val 112500"/>
                  <a:gd name="adj6" fmla="val -34560"/>
                </a:avLst>
              </a:prstGeom>
              <a:solidFill>
                <a:schemeClr val="accent6"/>
              </a:solidFill>
              <a:ln>
                <a:solidFill>
                  <a:srgbClr val="99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奥斯曼</a:t>
                </a:r>
                <a:endParaRPr lang="zh-CN" altLang="en-US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8374673">
                <a:off x="5646489" y="1702232"/>
                <a:ext cx="197470" cy="34189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标注: 弯曲线形 42"/>
              <p:cNvSpPr/>
              <p:nvPr/>
            </p:nvSpPr>
            <p:spPr>
              <a:xfrm>
                <a:off x="6218777" y="2286141"/>
                <a:ext cx="826074" cy="285609"/>
              </a:xfrm>
              <a:prstGeom prst="borderCallout2">
                <a:avLst>
                  <a:gd name="adj1" fmla="val 61271"/>
                  <a:gd name="adj2" fmla="val -1414"/>
                  <a:gd name="adj3" fmla="val 63772"/>
                  <a:gd name="adj4" fmla="val -16667"/>
                  <a:gd name="adj5" fmla="val -95102"/>
                  <a:gd name="adj6" fmla="val -53586"/>
                </a:avLst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拜占庭</a:t>
                </a:r>
                <a:endParaRPr lang="zh-CN" altLang="en-US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098560" y="2738785"/>
              <a:ext cx="1198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2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endPara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4924" y="1372834"/>
            <a:ext cx="1147821" cy="569595"/>
            <a:chOff x="9042" y="1764"/>
            <a:chExt cx="1525" cy="897"/>
          </a:xfrm>
        </p:grpSpPr>
        <p:sp>
          <p:nvSpPr>
            <p:cNvPr id="52" name="椭圆 51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3" name="Google Shape;483;p43"/>
            <p:cNvSpPr txBox="1">
              <a:spLocks noGrp="1"/>
            </p:cNvSpPr>
            <p:nvPr/>
          </p:nvSpPr>
          <p:spPr>
            <a:xfrm>
              <a:off x="9042" y="1764"/>
              <a:ext cx="1472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  <a:endParaRPr lang="zh-CN" altLang="en-US" sz="18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Google Shape;483;p43"/>
          <p:cNvSpPr txBox="1">
            <a:spLocks noGrp="1"/>
          </p:cNvSpPr>
          <p:nvPr/>
        </p:nvSpPr>
        <p:spPr>
          <a:xfrm>
            <a:off x="1611312" y="1384882"/>
            <a:ext cx="1692986" cy="1093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跨过黑海海峡，征服巴尔干和东南欧部分地区</a:t>
            </a:r>
            <a:endParaRPr 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35969" y="2228853"/>
            <a:ext cx="1119972" cy="569595"/>
            <a:chOff x="9079" y="1764"/>
            <a:chExt cx="1488" cy="897"/>
          </a:xfrm>
        </p:grpSpPr>
        <p:sp>
          <p:nvSpPr>
            <p:cNvPr id="61" name="椭圆 60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2" name="Google Shape;483;p43"/>
            <p:cNvSpPr txBox="1">
              <a:spLocks noGrp="1"/>
            </p:cNvSpPr>
            <p:nvPr/>
          </p:nvSpPr>
          <p:spPr>
            <a:xfrm>
              <a:off x="9079" y="1764"/>
              <a:ext cx="1472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1453</a:t>
              </a:r>
              <a:r>
                <a:rPr lang="zh-CN" altLang="en-US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8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Google Shape;483;p43"/>
          <p:cNvSpPr txBox="1">
            <a:spLocks noGrp="1"/>
          </p:cNvSpPr>
          <p:nvPr/>
        </p:nvSpPr>
        <p:spPr>
          <a:xfrm>
            <a:off x="1655325" y="2240319"/>
            <a:ext cx="1797444" cy="8814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灭拜占庭，君士坦丁堡改名为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伊斯坦布尔</a:t>
            </a: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并定都</a:t>
            </a:r>
            <a:endParaRPr 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099925" y="890754"/>
            <a:ext cx="5229955" cy="3441193"/>
            <a:chOff x="3064205" y="1147936"/>
            <a:chExt cx="5229955" cy="3441193"/>
          </a:xfrm>
        </p:grpSpPr>
        <p:grpSp>
          <p:nvGrpSpPr>
            <p:cNvPr id="59" name="组合 58"/>
            <p:cNvGrpSpPr/>
            <p:nvPr/>
          </p:nvGrpSpPr>
          <p:grpSpPr>
            <a:xfrm>
              <a:off x="3064205" y="1147936"/>
              <a:ext cx="5229955" cy="3441193"/>
              <a:chOff x="3143501" y="2022599"/>
              <a:chExt cx="4620449" cy="3003704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0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99671" y="2022599"/>
                <a:ext cx="4464279" cy="3003704"/>
              </a:xfrm>
              <a:prstGeom prst="rect">
                <a:avLst/>
              </a:prstGeom>
            </p:spPr>
          </p:pic>
          <p:sp>
            <p:nvSpPr>
              <p:cNvPr id="58" name="文本框 57"/>
              <p:cNvSpPr txBox="1"/>
              <p:nvPr/>
            </p:nvSpPr>
            <p:spPr>
              <a:xfrm>
                <a:off x="3143501" y="2068231"/>
                <a:ext cx="11982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1453</a:t>
                </a:r>
                <a:r>
                  <a:rPr lang="zh-CN" altLang="en-US" sz="20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endParaRPr lang="zh-CN" altLang="en-US" sz="20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5715000" y="1802927"/>
              <a:ext cx="103292" cy="10204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734655" y="1708574"/>
              <a:ext cx="14569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伊斯坦布尔</a:t>
              </a:r>
              <a:endParaRPr lang="en-US" altLang="zh-CN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（原君士坦丁堡）</a:t>
              </a:r>
              <a:endParaRPr lang="zh-CN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6652" y="3100765"/>
            <a:ext cx="1483512" cy="569595"/>
            <a:chOff x="8596" y="1764"/>
            <a:chExt cx="1971" cy="897"/>
          </a:xfrm>
        </p:grpSpPr>
        <p:sp>
          <p:nvSpPr>
            <p:cNvPr id="69" name="椭圆 68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0" name="Google Shape;483;p43"/>
            <p:cNvSpPr txBox="1">
              <a:spLocks noGrp="1"/>
            </p:cNvSpPr>
            <p:nvPr/>
          </p:nvSpPr>
          <p:spPr>
            <a:xfrm>
              <a:off x="8596" y="1764"/>
              <a:ext cx="1955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18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世纪后期</a:t>
              </a:r>
              <a:endParaRPr lang="zh-CN" altLang="en-US" sz="18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Google Shape;483;p43"/>
          <p:cNvSpPr txBox="1">
            <a:spLocks noGrp="1"/>
          </p:cNvSpPr>
          <p:nvPr/>
        </p:nvSpPr>
        <p:spPr>
          <a:xfrm>
            <a:off x="1670515" y="3121812"/>
            <a:ext cx="1692986" cy="1093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先后征服西亚和北非部分地区，建立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地跨亚、非、欧</a:t>
            </a: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的大帝国</a:t>
            </a:r>
            <a:endParaRPr 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074901" y="890753"/>
            <a:ext cx="5254979" cy="3449180"/>
            <a:chOff x="3036936" y="1142712"/>
            <a:chExt cx="5257223" cy="3449180"/>
          </a:xfrm>
        </p:grpSpPr>
        <p:grpSp>
          <p:nvGrpSpPr>
            <p:cNvPr id="78" name="组合 77"/>
            <p:cNvGrpSpPr/>
            <p:nvPr/>
          </p:nvGrpSpPr>
          <p:grpSpPr>
            <a:xfrm>
              <a:off x="3036936" y="1142712"/>
              <a:ext cx="5257223" cy="3449180"/>
              <a:chOff x="3036936" y="1245880"/>
              <a:chExt cx="5257223" cy="344918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3036936" y="1245880"/>
                <a:ext cx="5257223" cy="3449180"/>
                <a:chOff x="3027660" y="1249870"/>
                <a:chExt cx="5257223" cy="3449180"/>
              </a:xfrm>
            </p:grpSpPr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200000"/>
                          </a14:imgEffect>
                          <a14:imgEffect>
                            <a14:sharpenSoften amount="25000"/>
                          </a14:imgEffect>
                        </a14:imgLayer>
                      </a14:imgProps>
                    </a:ext>
                  </a:extLst>
                </a:blip>
                <a:srcRect t="2730"/>
                <a:stretch>
                  <a:fillRect/>
                </a:stretch>
              </p:blipFill>
              <p:spPr>
                <a:xfrm>
                  <a:off x="3212306" y="1249870"/>
                  <a:ext cx="5072577" cy="3449180"/>
                </a:xfrm>
                <a:prstGeom prst="rect">
                  <a:avLst/>
                </a:prstGeom>
              </p:spPr>
            </p:pic>
            <p:sp>
              <p:nvSpPr>
                <p:cNvPr id="74" name="文本框 73"/>
                <p:cNvSpPr txBox="1"/>
                <p:nvPr/>
              </p:nvSpPr>
              <p:spPr>
                <a:xfrm>
                  <a:off x="3027660" y="1250623"/>
                  <a:ext cx="169298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16</a:t>
                  </a:r>
                  <a:r>
                    <a:rPr lang="zh-CN" altLang="en-US" sz="20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世纪后期</a:t>
                  </a:r>
                  <a:endParaRPr lang="zh-CN" altLang="en-US" sz="20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7" name="文本框 76"/>
              <p:cNvSpPr txBox="1"/>
              <p:nvPr/>
            </p:nvSpPr>
            <p:spPr>
              <a:xfrm>
                <a:off x="5827511" y="1770676"/>
                <a:ext cx="145693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伊斯坦布尔</a:t>
                </a:r>
                <a:endParaRPr lang="en-US" altLang="zh-CN" sz="16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（原君士坦丁堡）</a:t>
                </a:r>
                <a:endParaRPr lang="zh-CN" altLang="en-US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椭圆 78"/>
            <p:cNvSpPr/>
            <p:nvPr/>
          </p:nvSpPr>
          <p:spPr>
            <a:xfrm>
              <a:off x="5762146" y="1787011"/>
              <a:ext cx="103292" cy="10204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54065" y="4228368"/>
            <a:ext cx="1471469" cy="569595"/>
            <a:chOff x="8853" y="1780"/>
            <a:chExt cx="1955" cy="897"/>
          </a:xfrm>
        </p:grpSpPr>
        <p:sp>
          <p:nvSpPr>
            <p:cNvPr id="57" name="椭圆 56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Google Shape;483;p43"/>
            <p:cNvSpPr txBox="1">
              <a:spLocks noGrp="1"/>
            </p:cNvSpPr>
            <p:nvPr/>
          </p:nvSpPr>
          <p:spPr>
            <a:xfrm>
              <a:off x="8853" y="1780"/>
              <a:ext cx="1955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1923</a:t>
              </a:r>
              <a:r>
                <a:rPr lang="zh-CN" altLang="en-US" sz="1800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</a:t>
              </a:r>
              <a:endParaRPr lang="zh-CN" altLang="en-US" sz="18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2" name="Google Shape;483;p43"/>
          <p:cNvSpPr txBox="1">
            <a:spLocks noGrp="1"/>
          </p:cNvSpPr>
          <p:nvPr/>
        </p:nvSpPr>
        <p:spPr>
          <a:xfrm>
            <a:off x="1650164" y="4195459"/>
            <a:ext cx="2801278" cy="5877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一战后分裂，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1923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年土耳其共和国成立。</a:t>
            </a:r>
            <a:endParaRPr lang="zh-CN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4" grpId="0"/>
      <p:bldP spid="63" grpId="0"/>
      <p:bldP spid="71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9180"/>
          <a:stretch>
            <a:fillRect/>
          </a:stretch>
        </p:blipFill>
        <p:spPr>
          <a:xfrm>
            <a:off x="0" y="0"/>
            <a:ext cx="9144000" cy="5136011"/>
          </a:xfrm>
          <a:prstGeom prst="rect">
            <a:avLst/>
          </a:prstGeom>
        </p:spPr>
      </p:pic>
      <p:sp>
        <p:nvSpPr>
          <p:cNvPr id="15" name="Google Shape;483;p43"/>
          <p:cNvSpPr txBox="1">
            <a:spLocks noGrp="1"/>
          </p:cNvSpPr>
          <p:nvPr>
            <p:ph type="title"/>
          </p:nvPr>
        </p:nvSpPr>
        <p:spPr>
          <a:xfrm>
            <a:off x="-105422" y="99285"/>
            <a:ext cx="3162948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1453</a:t>
            </a:r>
            <a:r>
              <a:rPr lang="zh-CN" altLang="en-US" sz="2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：君堡陷落</a:t>
            </a:r>
            <a:endParaRPr lang="zh-CN" sz="2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4731" y="2762072"/>
            <a:ext cx="55792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君士坦丁堡陷落后，奥斯曼土耳其人对君士坦丁堡进行了劫掠：</a:t>
            </a:r>
            <a:endParaRPr lang="zh-CN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“劫掠继续了三天，没有一个兵士不靠夺得的战利品和奴隶而致富的。经过三天，苏丹穆罕默德用重惩威吓的办法，禁止继续抢劫和仍然没有停止的屠杀。所有的人都服从了他的命令。</a:t>
            </a:r>
            <a:endParaRPr lang="en-US" altLang="zh-CN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——《世界通史资料选辑·中古部分》</a:t>
            </a:r>
            <a:endParaRPr lang="zh-CN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24770" y="3665925"/>
            <a:ext cx="1828894" cy="1104957"/>
          </a:xfrm>
          <a:prstGeom prst="rect">
            <a:avLst/>
          </a:prstGeom>
        </p:spPr>
      </p:pic>
      <p:sp>
        <p:nvSpPr>
          <p:cNvPr id="8" name="Google Shape;483;p43"/>
          <p:cNvSpPr txBox="1">
            <a:spLocks noGrp="1"/>
          </p:cNvSpPr>
          <p:nvPr>
            <p:ph type="title"/>
          </p:nvPr>
        </p:nvSpPr>
        <p:spPr>
          <a:xfrm>
            <a:off x="2130571" y="177865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帝国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兴起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endParaRPr 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2270" y="2085164"/>
            <a:ext cx="7476565" cy="1702048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全国土地和牧场的最高支配权属于苏丹。苏丹除将其中一部分作为自己的直辖领地外，其余大部分以采邑形式分封给各级官员和战士。领有采邑的封建主必须提供相应的军役。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封建主的土地主要由依附土地上的农民耕种，农民和工商业者需要承担各种苛捐杂税。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摘编自朱寰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世界上古中古史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2271" y="869702"/>
            <a:ext cx="7476565" cy="1114457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奥斯曼帝国的制度深受阿拉伯帝国的影响，以伊斯兰教为立国的基础，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古兰经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是一切权力和法律的最终根据。奥尔汉开始使用苏丹的称号，苏丹是国家元首，也是最高宗教领袖。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Google Shape;130;p14"/>
          <p:cNvPicPr preferRelativeResize="0"/>
          <p:nvPr/>
        </p:nvPicPr>
        <p:blipFill rotWithShape="1">
          <a:blip r:embed="rId2"/>
          <a:srcRect l="8446" t="15026" r="57943" b="10656"/>
          <a:stretch>
            <a:fillRect/>
          </a:stretch>
        </p:blipFill>
        <p:spPr>
          <a:xfrm>
            <a:off x="7665243" y="3243263"/>
            <a:ext cx="1506583" cy="1943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接连接符 12"/>
          <p:cNvCxnSpPr/>
          <p:nvPr/>
        </p:nvCxnSpPr>
        <p:spPr>
          <a:xfrm>
            <a:off x="1506205" y="1923367"/>
            <a:ext cx="642335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1885" y="2440098"/>
            <a:ext cx="4537409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573004" y="3085417"/>
            <a:ext cx="2256171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32985" y="1251854"/>
            <a:ext cx="1696578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68679" y="3423555"/>
            <a:ext cx="1860884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192583" y="864395"/>
            <a:ext cx="6615957" cy="2958537"/>
            <a:chOff x="1142156" y="828675"/>
            <a:chExt cx="6615957" cy="2958537"/>
          </a:xfrm>
        </p:grpSpPr>
        <p:sp>
          <p:nvSpPr>
            <p:cNvPr id="25" name="矩形 24"/>
            <p:cNvSpPr/>
            <p:nvPr/>
          </p:nvSpPr>
          <p:spPr>
            <a:xfrm>
              <a:off x="1142156" y="828675"/>
              <a:ext cx="6615957" cy="2958537"/>
            </a:xfrm>
            <a:prstGeom prst="rect">
              <a:avLst/>
            </a:prstGeom>
            <a:solidFill>
              <a:srgbClr val="E9E6D7"/>
            </a:solidFill>
            <a:ln>
              <a:solidFill>
                <a:srgbClr val="7E6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grpSp>
          <p:nvGrpSpPr>
            <p:cNvPr id="26" name="组合 25"/>
            <p:cNvGrpSpPr/>
            <p:nvPr/>
          </p:nvGrpSpPr>
          <p:grpSpPr>
            <a:xfrm rot="16200000">
              <a:off x="3828437" y="1400630"/>
              <a:ext cx="1193080" cy="513438"/>
              <a:chOff x="4441268" y="1575213"/>
              <a:chExt cx="2778464" cy="600645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H="1">
                <a:off x="4441268" y="1778640"/>
                <a:ext cx="2778464" cy="0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4441268" y="1761297"/>
                <a:ext cx="0" cy="402202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5807016" y="1575213"/>
                <a:ext cx="0" cy="600645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V="1">
                <a:off x="7219732" y="1756735"/>
                <a:ext cx="0" cy="402202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接连接符 26"/>
            <p:cNvCxnSpPr/>
            <p:nvPr/>
          </p:nvCxnSpPr>
          <p:spPr>
            <a:xfrm rot="16200000" flipV="1">
              <a:off x="2428235" y="1410713"/>
              <a:ext cx="0" cy="513438"/>
            </a:xfrm>
            <a:prstGeom prst="line">
              <a:avLst/>
            </a:prstGeom>
            <a:ln w="38100"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566017" y="1449905"/>
              <a:ext cx="744684" cy="435051"/>
            </a:xfrm>
            <a:prstGeom prst="rect">
              <a:avLst/>
            </a:prstGeom>
            <a:solidFill>
              <a:srgbClr val="7E6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元首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501439" y="1342751"/>
              <a:ext cx="1666819" cy="649363"/>
            </a:xfrm>
            <a:prstGeom prst="rect">
              <a:avLst/>
            </a:prstGeom>
            <a:solidFill>
              <a:srgbClr val="7E6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苏丹</a:t>
              </a:r>
              <a:endParaRPr lang="en-US" altLang="zh-CN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（最高统治者）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681696" y="900316"/>
              <a:ext cx="2276315" cy="442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伊斯兰教宗教领袖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681696" y="1457257"/>
              <a:ext cx="2276315" cy="442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国家和军队的主宰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74145" y="2014198"/>
              <a:ext cx="2276315" cy="442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全国土地最高持有者</a:t>
              </a:r>
              <a:endParaRPr lang="zh-CN" alt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rot="16200000">
              <a:off x="2269760" y="2853579"/>
              <a:ext cx="649364" cy="537415"/>
              <a:chOff x="4441268" y="1575213"/>
              <a:chExt cx="2778464" cy="588286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H="1">
                <a:off x="4441268" y="1778640"/>
                <a:ext cx="2778464" cy="0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4441268" y="1761297"/>
                <a:ext cx="0" cy="402202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 flipH="1">
                <a:off x="5707796" y="1674435"/>
                <a:ext cx="198443" cy="0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7219732" y="1756735"/>
                <a:ext cx="0" cy="402202"/>
              </a:xfrm>
              <a:prstGeom prst="line">
                <a:avLst/>
              </a:prstGeom>
              <a:ln w="38100">
                <a:solidFill>
                  <a:srgbClr val="7E6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 33"/>
            <p:cNvSpPr/>
            <p:nvPr/>
          </p:nvSpPr>
          <p:spPr>
            <a:xfrm>
              <a:off x="1563697" y="2904760"/>
              <a:ext cx="744684" cy="435051"/>
            </a:xfrm>
            <a:prstGeom prst="rect">
              <a:avLst/>
            </a:prstGeom>
            <a:solidFill>
              <a:srgbClr val="7E6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阶级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rot="16200000" flipV="1">
              <a:off x="4390390" y="2500379"/>
              <a:ext cx="0" cy="513438"/>
            </a:xfrm>
            <a:prstGeom prst="line">
              <a:avLst/>
            </a:prstGeom>
            <a:ln w="38100"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707571" y="2554827"/>
              <a:ext cx="1460683" cy="404542"/>
            </a:xfrm>
            <a:prstGeom prst="rect">
              <a:avLst/>
            </a:prstGeom>
            <a:solidFill>
              <a:srgbClr val="7E6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统治阶级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67232" y="2553246"/>
              <a:ext cx="2276315" cy="442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宗教上层和封建主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rot="16200000" flipV="1">
              <a:off x="4397303" y="3094026"/>
              <a:ext cx="0" cy="513438"/>
            </a:xfrm>
            <a:prstGeom prst="line">
              <a:avLst/>
            </a:prstGeom>
            <a:ln w="38100"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4674145" y="3146893"/>
              <a:ext cx="2276315" cy="442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工商业者和农民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714762" y="3184787"/>
              <a:ext cx="1453494" cy="404542"/>
            </a:xfrm>
            <a:prstGeom prst="rect">
              <a:avLst/>
            </a:prstGeom>
            <a:solidFill>
              <a:srgbClr val="7E600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被统治阶级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049787" y="3998454"/>
            <a:ext cx="6807836" cy="67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政治制度特点：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奥斯曼帝国</a:t>
            </a:r>
            <a:r>
              <a:rPr lang="zh-CN" altLang="en-US" sz="19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继承了阿拉伯帝国体制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是政教合一的封建国家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，苏丹既是国家元首，也是最高宗教领袖。</a:t>
            </a:r>
            <a:endParaRPr lang="zh-CN" altLang="en-US" sz="19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216224" y="116706"/>
            <a:ext cx="2269787" cy="1371330"/>
          </a:xfrm>
          <a:prstGeom prst="rect">
            <a:avLst/>
          </a:prstGeom>
        </p:spPr>
      </p:pic>
      <p:sp>
        <p:nvSpPr>
          <p:cNvPr id="19" name="Google Shape;483;p43"/>
          <p:cNvSpPr txBox="1">
            <a:spLocks noGrp="1"/>
          </p:cNvSpPr>
          <p:nvPr>
            <p:ph type="title"/>
          </p:nvPr>
        </p:nvSpPr>
        <p:spPr>
          <a:xfrm>
            <a:off x="2130571" y="177865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帝国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兴起</a:t>
            </a:r>
            <a:r>
              <a:rPr 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endParaRPr 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18569" y="980138"/>
            <a:ext cx="4133873" cy="2369344"/>
            <a:chOff x="4418569" y="873919"/>
            <a:chExt cx="4133873" cy="2369344"/>
          </a:xfrm>
        </p:grpSpPr>
        <p:pic>
          <p:nvPicPr>
            <p:cNvPr id="57" name="图片 56" descr="C:/Users/ADMINI~1/AppData/Local/Temp/kaimatting_20200201221619/output_20200201221633..pngoutput_20200201221633.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5194" y="873919"/>
              <a:ext cx="3807248" cy="2369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椭圆形标注 12"/>
            <p:cNvSpPr/>
            <p:nvPr/>
          </p:nvSpPr>
          <p:spPr>
            <a:xfrm>
              <a:off x="4418569" y="1204913"/>
              <a:ext cx="1135366" cy="686753"/>
            </a:xfrm>
            <a:prstGeom prst="wedgeEllipseCallout">
              <a:avLst>
                <a:gd name="adj1" fmla="val 47080"/>
                <a:gd name="adj2" fmla="val 55197"/>
              </a:avLst>
            </a:prstGeom>
            <a:solidFill>
              <a:srgbClr val="7E6000"/>
            </a:solidFill>
            <a:ln>
              <a:solidFill>
                <a:srgbClr val="7E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大哥，让过不？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形标注 13"/>
            <p:cNvSpPr/>
            <p:nvPr/>
          </p:nvSpPr>
          <p:spPr>
            <a:xfrm>
              <a:off x="7906553" y="873919"/>
              <a:ext cx="645889" cy="764381"/>
            </a:xfrm>
            <a:prstGeom prst="wedgeEllipseCallout">
              <a:avLst>
                <a:gd name="adj1" fmla="val -61450"/>
                <a:gd name="adj2" fmla="val 63486"/>
              </a:avLst>
            </a:prstGeom>
            <a:solidFill>
              <a:srgbClr val="7E6000"/>
            </a:solidFill>
            <a:ln>
              <a:solidFill>
                <a:srgbClr val="7E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你猜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881318" y="925131"/>
            <a:ext cx="3393143" cy="2424351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奥斯曼帝国控制了三分之二的地中海和整个红海以及黑海，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垄断着地中海和西亚地区的大部分贸易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是当时世界上最繁荣富庶的国家之一，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伊斯坦布尔也成为繁华的世界之都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Google Shape;483;p43"/>
          <p:cNvSpPr txBox="1">
            <a:spLocks noGrp="1"/>
          </p:cNvSpPr>
          <p:nvPr/>
        </p:nvSpPr>
        <p:spPr>
          <a:xfrm>
            <a:off x="6721726" y="955026"/>
            <a:ext cx="1471195" cy="5695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  亚洲</a:t>
            </a:r>
            <a:endParaRPr 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03400" y="3529501"/>
            <a:ext cx="8038818" cy="1137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经济：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帝国一度经济繁荣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，首都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伊斯坦布尔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成为东西方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经济文化交流中心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。②帝国控制了连接亚欧的商路，对过往商品征收重税，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东西方之间贸易受到一定影响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1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1"/>
          <p:cNvSpPr/>
          <p:nvPr>
            <p:custDataLst>
              <p:tags r:id="rId1"/>
            </p:custDataLst>
          </p:nvPr>
        </p:nvSpPr>
        <p:spPr>
          <a:xfrm>
            <a:off x="1402842" y="1326385"/>
            <a:ext cx="2286438" cy="3353570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61"/>
          <p:cNvSpPr/>
          <p:nvPr>
            <p:custDataLst>
              <p:tags r:id="rId2"/>
            </p:custDataLst>
          </p:nvPr>
        </p:nvSpPr>
        <p:spPr>
          <a:xfrm>
            <a:off x="3285482" y="1011300"/>
            <a:ext cx="897010" cy="926190"/>
          </a:xfrm>
          <a:custGeom>
            <a:avLst/>
            <a:gdLst/>
            <a:ahLst/>
            <a:cxnLst/>
            <a:rect l="l" t="t" r="r" b="b"/>
            <a:pathLst>
              <a:path w="40679" h="46340" extrusionOk="0">
                <a:moveTo>
                  <a:pt x="15780" y="0"/>
                </a:moveTo>
                <a:cubicBezTo>
                  <a:pt x="14989" y="0"/>
                  <a:pt x="14213" y="109"/>
                  <a:pt x="13470" y="421"/>
                </a:cubicBezTo>
                <a:cubicBezTo>
                  <a:pt x="9879" y="1928"/>
                  <a:pt x="10933" y="5468"/>
                  <a:pt x="8580" y="7572"/>
                </a:cubicBezTo>
                <a:cubicBezTo>
                  <a:pt x="6546" y="9390"/>
                  <a:pt x="2788" y="7963"/>
                  <a:pt x="1150" y="10460"/>
                </a:cubicBezTo>
                <a:cubicBezTo>
                  <a:pt x="0" y="12215"/>
                  <a:pt x="1289" y="14606"/>
                  <a:pt x="2962" y="15871"/>
                </a:cubicBezTo>
                <a:cubicBezTo>
                  <a:pt x="4636" y="17135"/>
                  <a:pt x="6731" y="17894"/>
                  <a:pt x="8056" y="19522"/>
                </a:cubicBezTo>
                <a:cubicBezTo>
                  <a:pt x="10183" y="22136"/>
                  <a:pt x="9577" y="26004"/>
                  <a:pt x="8413" y="29169"/>
                </a:cubicBezTo>
                <a:cubicBezTo>
                  <a:pt x="7247" y="32332"/>
                  <a:pt x="5603" y="35532"/>
                  <a:pt x="6005" y="38881"/>
                </a:cubicBezTo>
                <a:cubicBezTo>
                  <a:pt x="6193" y="40459"/>
                  <a:pt x="6837" y="41956"/>
                  <a:pt x="7675" y="43307"/>
                </a:cubicBezTo>
                <a:cubicBezTo>
                  <a:pt x="8488" y="44615"/>
                  <a:pt x="9597" y="45873"/>
                  <a:pt x="11095" y="46235"/>
                </a:cubicBezTo>
                <a:cubicBezTo>
                  <a:pt x="11391" y="46306"/>
                  <a:pt x="11688" y="46339"/>
                  <a:pt x="11983" y="46339"/>
                </a:cubicBezTo>
                <a:cubicBezTo>
                  <a:pt x="13586" y="46339"/>
                  <a:pt x="15150" y="45367"/>
                  <a:pt x="16368" y="44250"/>
                </a:cubicBezTo>
                <a:cubicBezTo>
                  <a:pt x="17812" y="42927"/>
                  <a:pt x="19065" y="41325"/>
                  <a:pt x="20822" y="40465"/>
                </a:cubicBezTo>
                <a:cubicBezTo>
                  <a:pt x="23353" y="39224"/>
                  <a:pt x="26610" y="39686"/>
                  <a:pt x="28815" y="37929"/>
                </a:cubicBezTo>
                <a:cubicBezTo>
                  <a:pt x="31544" y="35754"/>
                  <a:pt x="31140" y="31606"/>
                  <a:pt x="31890" y="28199"/>
                </a:cubicBezTo>
                <a:cubicBezTo>
                  <a:pt x="33150" y="22476"/>
                  <a:pt x="38102" y="18249"/>
                  <a:pt x="40038" y="12718"/>
                </a:cubicBezTo>
                <a:cubicBezTo>
                  <a:pt x="40418" y="11636"/>
                  <a:pt x="40679" y="10499"/>
                  <a:pt x="40652" y="9352"/>
                </a:cubicBezTo>
                <a:cubicBezTo>
                  <a:pt x="40569" y="5649"/>
                  <a:pt x="37449" y="2571"/>
                  <a:pt x="33956" y="1339"/>
                </a:cubicBezTo>
                <a:cubicBezTo>
                  <a:pt x="31938" y="627"/>
                  <a:pt x="29911" y="457"/>
                  <a:pt x="27871" y="457"/>
                </a:cubicBezTo>
                <a:cubicBezTo>
                  <a:pt x="26007" y="457"/>
                  <a:pt x="24132" y="599"/>
                  <a:pt x="22245" y="599"/>
                </a:cubicBezTo>
                <a:cubicBezTo>
                  <a:pt x="21785" y="599"/>
                  <a:pt x="21325" y="591"/>
                  <a:pt x="20863" y="570"/>
                </a:cubicBezTo>
                <a:cubicBezTo>
                  <a:pt x="19225" y="496"/>
                  <a:pt x="17470" y="0"/>
                  <a:pt x="15780" y="0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3" name="Google Shape;923;p61"/>
          <p:cNvSpPr/>
          <p:nvPr>
            <p:custDataLst>
              <p:tags r:id="rId3"/>
            </p:custDataLst>
          </p:nvPr>
        </p:nvSpPr>
        <p:spPr>
          <a:xfrm>
            <a:off x="3967384" y="1218362"/>
            <a:ext cx="3584907" cy="2801334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61"/>
          <p:cNvSpPr/>
          <p:nvPr>
            <p:custDataLst>
              <p:tags r:id="rId4"/>
            </p:custDataLst>
          </p:nvPr>
        </p:nvSpPr>
        <p:spPr>
          <a:xfrm>
            <a:off x="6616381" y="3282482"/>
            <a:ext cx="302473" cy="151500"/>
          </a:xfrm>
          <a:custGeom>
            <a:avLst/>
            <a:gdLst/>
            <a:ahLst/>
            <a:cxnLst/>
            <a:rect l="l" t="t" r="r" b="b"/>
            <a:pathLst>
              <a:path w="13717" h="7580" extrusionOk="0">
                <a:moveTo>
                  <a:pt x="9951" y="0"/>
                </a:moveTo>
                <a:cubicBezTo>
                  <a:pt x="6355" y="0"/>
                  <a:pt x="1" y="1281"/>
                  <a:pt x="2486" y="4894"/>
                </a:cubicBezTo>
                <a:cubicBezTo>
                  <a:pt x="3169" y="5885"/>
                  <a:pt x="4297" y="6467"/>
                  <a:pt x="5404" y="6938"/>
                </a:cubicBezTo>
                <a:cubicBezTo>
                  <a:pt x="6217" y="7282"/>
                  <a:pt x="7136" y="7580"/>
                  <a:pt x="8003" y="7580"/>
                </a:cubicBezTo>
                <a:cubicBezTo>
                  <a:pt x="8565" y="7580"/>
                  <a:pt x="9106" y="7454"/>
                  <a:pt x="9581" y="7134"/>
                </a:cubicBezTo>
                <a:cubicBezTo>
                  <a:pt x="10406" y="6577"/>
                  <a:pt x="13156" y="2774"/>
                  <a:pt x="13348" y="1948"/>
                </a:cubicBezTo>
                <a:cubicBezTo>
                  <a:pt x="13716" y="358"/>
                  <a:pt x="13186" y="447"/>
                  <a:pt x="11597" y="126"/>
                </a:cubicBezTo>
                <a:cubicBezTo>
                  <a:pt x="11194" y="44"/>
                  <a:pt x="10620" y="0"/>
                  <a:pt x="9951" y="0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5" name="Google Shape;925;p61"/>
          <p:cNvSpPr/>
          <p:nvPr>
            <p:custDataLst>
              <p:tags r:id="rId5"/>
            </p:custDataLst>
          </p:nvPr>
        </p:nvSpPr>
        <p:spPr>
          <a:xfrm>
            <a:off x="6400283" y="3267273"/>
            <a:ext cx="492794" cy="322088"/>
          </a:xfrm>
          <a:custGeom>
            <a:avLst/>
            <a:gdLst/>
            <a:ahLst/>
            <a:cxnLst/>
            <a:rect l="l" t="t" r="r" b="b"/>
            <a:pathLst>
              <a:path w="22348" h="16115" extrusionOk="0">
                <a:moveTo>
                  <a:pt x="946" y="1"/>
                </a:moveTo>
                <a:cubicBezTo>
                  <a:pt x="616" y="1"/>
                  <a:pt x="299" y="66"/>
                  <a:pt x="1" y="208"/>
                </a:cubicBezTo>
                <a:cubicBezTo>
                  <a:pt x="742" y="1762"/>
                  <a:pt x="2032" y="3475"/>
                  <a:pt x="2935" y="5119"/>
                </a:cubicBezTo>
                <a:cubicBezTo>
                  <a:pt x="6575" y="11745"/>
                  <a:pt x="13987" y="16115"/>
                  <a:pt x="21544" y="16115"/>
                </a:cubicBezTo>
                <a:cubicBezTo>
                  <a:pt x="21635" y="16115"/>
                  <a:pt x="21726" y="16114"/>
                  <a:pt x="21817" y="16113"/>
                </a:cubicBezTo>
                <a:cubicBezTo>
                  <a:pt x="22347" y="15571"/>
                  <a:pt x="21564" y="14744"/>
                  <a:pt x="20866" y="14448"/>
                </a:cubicBezTo>
                <a:cubicBezTo>
                  <a:pt x="18934" y="13634"/>
                  <a:pt x="16857" y="13226"/>
                  <a:pt x="14879" y="12532"/>
                </a:cubicBezTo>
                <a:cubicBezTo>
                  <a:pt x="12900" y="11839"/>
                  <a:pt x="10943" y="10790"/>
                  <a:pt x="9769" y="9051"/>
                </a:cubicBezTo>
                <a:cubicBezTo>
                  <a:pt x="9280" y="8326"/>
                  <a:pt x="8945" y="7508"/>
                  <a:pt x="8542" y="6731"/>
                </a:cubicBezTo>
                <a:cubicBezTo>
                  <a:pt x="7503" y="4729"/>
                  <a:pt x="3759" y="1"/>
                  <a:pt x="946" y="1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6" name="Google Shape;926;p61"/>
          <p:cNvSpPr/>
          <p:nvPr>
            <p:custDataLst>
              <p:tags r:id="rId6"/>
            </p:custDataLst>
          </p:nvPr>
        </p:nvSpPr>
        <p:spPr>
          <a:xfrm>
            <a:off x="6707297" y="3594394"/>
            <a:ext cx="850791" cy="648473"/>
          </a:xfrm>
          <a:custGeom>
            <a:avLst/>
            <a:gdLst/>
            <a:ahLst/>
            <a:cxnLst/>
            <a:rect l="l" t="t" r="r" b="b"/>
            <a:pathLst>
              <a:path w="38583" h="32445" extrusionOk="0">
                <a:moveTo>
                  <a:pt x="17573" y="0"/>
                </a:moveTo>
                <a:cubicBezTo>
                  <a:pt x="14431" y="0"/>
                  <a:pt x="10968" y="2180"/>
                  <a:pt x="9011" y="4369"/>
                </a:cubicBezTo>
                <a:cubicBezTo>
                  <a:pt x="8028" y="5468"/>
                  <a:pt x="7111" y="6810"/>
                  <a:pt x="5676" y="7153"/>
                </a:cubicBezTo>
                <a:cubicBezTo>
                  <a:pt x="4830" y="7356"/>
                  <a:pt x="3925" y="7164"/>
                  <a:pt x="3076" y="7361"/>
                </a:cubicBezTo>
                <a:cubicBezTo>
                  <a:pt x="581" y="7938"/>
                  <a:pt x="1" y="11293"/>
                  <a:pt x="569" y="13791"/>
                </a:cubicBezTo>
                <a:cubicBezTo>
                  <a:pt x="1136" y="16289"/>
                  <a:pt x="2307" y="18910"/>
                  <a:pt x="1374" y="21296"/>
                </a:cubicBezTo>
                <a:cubicBezTo>
                  <a:pt x="1185" y="21776"/>
                  <a:pt x="913" y="22246"/>
                  <a:pt x="921" y="22762"/>
                </a:cubicBezTo>
                <a:cubicBezTo>
                  <a:pt x="932" y="23380"/>
                  <a:pt x="1355" y="23921"/>
                  <a:pt x="1849" y="24293"/>
                </a:cubicBezTo>
                <a:cubicBezTo>
                  <a:pt x="2646" y="24890"/>
                  <a:pt x="3559" y="25128"/>
                  <a:pt x="4517" y="25128"/>
                </a:cubicBezTo>
                <a:cubicBezTo>
                  <a:pt x="6301" y="25128"/>
                  <a:pt x="8239" y="24301"/>
                  <a:pt x="9868" y="23418"/>
                </a:cubicBezTo>
                <a:cubicBezTo>
                  <a:pt x="11665" y="22444"/>
                  <a:pt x="13735" y="21414"/>
                  <a:pt x="15685" y="21414"/>
                </a:cubicBezTo>
                <a:cubicBezTo>
                  <a:pt x="16453" y="21414"/>
                  <a:pt x="17203" y="21574"/>
                  <a:pt x="17910" y="21960"/>
                </a:cubicBezTo>
                <a:cubicBezTo>
                  <a:pt x="20585" y="23420"/>
                  <a:pt x="20837" y="27119"/>
                  <a:pt x="22486" y="29685"/>
                </a:cubicBezTo>
                <a:cubicBezTo>
                  <a:pt x="23522" y="31296"/>
                  <a:pt x="25450" y="32445"/>
                  <a:pt x="27291" y="32445"/>
                </a:cubicBezTo>
                <a:cubicBezTo>
                  <a:pt x="28027" y="32445"/>
                  <a:pt x="28749" y="32261"/>
                  <a:pt x="29394" y="31851"/>
                </a:cubicBezTo>
                <a:cubicBezTo>
                  <a:pt x="30163" y="31362"/>
                  <a:pt x="30731" y="30624"/>
                  <a:pt x="31285" y="29900"/>
                </a:cubicBezTo>
                <a:lnTo>
                  <a:pt x="34684" y="25460"/>
                </a:lnTo>
                <a:cubicBezTo>
                  <a:pt x="36183" y="23501"/>
                  <a:pt x="37736" y="21414"/>
                  <a:pt x="38025" y="18965"/>
                </a:cubicBezTo>
                <a:cubicBezTo>
                  <a:pt x="38582" y="14235"/>
                  <a:pt x="34390" y="10436"/>
                  <a:pt x="30609" y="7540"/>
                </a:cubicBezTo>
                <a:cubicBezTo>
                  <a:pt x="30407" y="6031"/>
                  <a:pt x="30190" y="4479"/>
                  <a:pt x="29421" y="3165"/>
                </a:cubicBezTo>
                <a:cubicBezTo>
                  <a:pt x="28683" y="1906"/>
                  <a:pt x="27576" y="1186"/>
                  <a:pt x="26718" y="1186"/>
                </a:cubicBezTo>
                <a:cubicBezTo>
                  <a:pt x="25783" y="1186"/>
                  <a:pt x="25141" y="2039"/>
                  <a:pt x="25589" y="3982"/>
                </a:cubicBezTo>
                <a:cubicBezTo>
                  <a:pt x="25561" y="3983"/>
                  <a:pt x="25533" y="3983"/>
                  <a:pt x="25505" y="3983"/>
                </a:cubicBezTo>
                <a:cubicBezTo>
                  <a:pt x="23077" y="3983"/>
                  <a:pt x="21095" y="399"/>
                  <a:pt x="18382" y="51"/>
                </a:cubicBezTo>
                <a:cubicBezTo>
                  <a:pt x="18115" y="17"/>
                  <a:pt x="17846" y="0"/>
                  <a:pt x="17573" y="0"/>
                </a:cubicBezTo>
                <a:close/>
              </a:path>
            </a:pathLst>
          </a:custGeom>
          <a:solidFill>
            <a:srgbClr val="AC9861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483;p43"/>
          <p:cNvSpPr txBox="1">
            <a:spLocks noGrp="1"/>
          </p:cNvSpPr>
          <p:nvPr>
            <p:ph type="title"/>
          </p:nvPr>
        </p:nvSpPr>
        <p:spPr>
          <a:xfrm>
            <a:off x="2159146" y="25929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兴起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7"/>
            </p:custDataLst>
          </p:nvPr>
        </p:nvSpPr>
        <p:spPr>
          <a:xfrm>
            <a:off x="884145" y="639108"/>
            <a:ext cx="1098589" cy="450329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海外贸易</a:t>
            </a:r>
            <a:endParaRPr lang="zh-CN" altLang="en-US" sz="1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2057324" y="616761"/>
            <a:ext cx="6202531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控制了东西方传统商路丝绸之路的咽喉，</a:t>
            </a:r>
            <a:r>
              <a:rPr lang="zh-CN" altLang="en-US" sz="1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破坏了地中海商业秩序</a:t>
            </a:r>
            <a:r>
              <a:rPr lang="zh-CN" altLang="en-US" sz="1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，推动了新航路的开辟和殖民扩张兴起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884145" y="1357045"/>
            <a:ext cx="1098589" cy="450329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军事扩张</a:t>
            </a:r>
            <a:endParaRPr lang="zh-CN" altLang="en-US" sz="1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0"/>
            </p:custDataLst>
          </p:nvPr>
        </p:nvSpPr>
        <p:spPr>
          <a:xfrm>
            <a:off x="2057324" y="1334698"/>
            <a:ext cx="620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奥斯曼帝国大规模的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对外扩张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给被侵略国家人民带来灾难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，使被征服各国的生产力遭到严重破坏。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884145" y="2038872"/>
            <a:ext cx="1098589" cy="450329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地区局势</a:t>
            </a:r>
            <a:endParaRPr lang="zh-CN" altLang="en-US" sz="1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2057324" y="2016525"/>
            <a:ext cx="620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奥斯曼帝国征服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巴尔干半岛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和东南欧部分地区，导致该地区国际关系紧张，成为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推动一战爆发的“欧洲火药桶”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878679" y="2783133"/>
            <a:ext cx="1098589" cy="450329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文化传播</a:t>
            </a:r>
            <a:endParaRPr lang="zh-CN" altLang="en-US" sz="1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2051858" y="2760786"/>
            <a:ext cx="620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使伊斯兰教及其文化得到更大范围的传播和发展，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促进了东西方文化交融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世界文化的多样性、丰富性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878679" y="3450364"/>
            <a:ext cx="1098589" cy="450329"/>
          </a:xfrm>
          <a:prstGeom prst="rect">
            <a:avLst/>
          </a:prstGeom>
          <a:solidFill>
            <a:srgbClr val="7E6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影响欧洲</a:t>
            </a:r>
            <a:endParaRPr lang="zh-CN" altLang="en-US" sz="1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6"/>
            </p:custDataLst>
          </p:nvPr>
        </p:nvSpPr>
        <p:spPr>
          <a:xfrm>
            <a:off x="2051858" y="3428017"/>
            <a:ext cx="62025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君士坦丁堡陷落后，大量拜占庭帝国的学者逃到意大利，推动了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文艺复兴运动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在对抗奥斯曼帝国进攻的过程中，欧洲很多国家走上了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民族国家的道路，君主专制强化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火器和火药得到广泛应用，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推动欧洲进入火器时代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4" grpId="0" animBg="1"/>
      <p:bldP spid="35" grpId="0"/>
      <p:bldP spid="39" grpId="0" animBg="1"/>
      <p:bldP spid="40" grpId="0"/>
      <p:bldP spid="44" grpId="0" animBg="1"/>
      <p:bldP spid="45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726188" y="1950517"/>
            <a:ext cx="3417812" cy="3192983"/>
            <a:chOff x="5726188" y="1950517"/>
            <a:chExt cx="3417812" cy="3192983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1"/>
            <a:srcRect l="8985" t="134"/>
            <a:stretch>
              <a:fillRect/>
            </a:stretch>
          </p:blipFill>
          <p:spPr>
            <a:xfrm>
              <a:off x="6097759" y="2143845"/>
              <a:ext cx="3046241" cy="2999655"/>
            </a:xfrm>
            <a:prstGeom prst="snip1Rect">
              <a:avLst>
                <a:gd name="adj" fmla="val 0"/>
              </a:avLst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045" y="1974818"/>
              <a:ext cx="888484" cy="773311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6188" y="2530500"/>
              <a:ext cx="888484" cy="773311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672" y="1950517"/>
              <a:ext cx="888484" cy="773311"/>
            </a:xfrm>
            <a:prstGeom prst="rect">
              <a:avLst/>
            </a:prstGeom>
          </p:spPr>
        </p:pic>
      </p:grpSp>
      <p:sp>
        <p:nvSpPr>
          <p:cNvPr id="49" name="矩形 48" descr="7b0a202020202262756c6c6574223a20227b5c2263617465676f727949645c223a31303030362c5c2274656d706c61746549645c223a32303233313234337d220a7d0a"/>
          <p:cNvSpPr/>
          <p:nvPr/>
        </p:nvSpPr>
        <p:spPr>
          <a:xfrm>
            <a:off x="1831272" y="3897672"/>
            <a:ext cx="501610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奥斯曼土耳其帝国（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1299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1922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94142" y="1218751"/>
            <a:ext cx="407196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波斯帝国（前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330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777693" y="1754547"/>
            <a:ext cx="558861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亚历山大帝国（前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334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323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94142" y="2290329"/>
            <a:ext cx="396480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古罗马帝国（前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395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831272" y="2826110"/>
            <a:ext cx="567932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拜占庭帝国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东罗马帝国（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395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1453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31272" y="3361891"/>
            <a:ext cx="589363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Blip>
                <a:blip r:embed="rId3"/>
              </a:buBlip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阿拉伯帝国（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632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1258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Google Shape;155;p17"/>
          <p:cNvSpPr/>
          <p:nvPr/>
        </p:nvSpPr>
        <p:spPr>
          <a:xfrm rot="-1447005">
            <a:off x="1627551" y="4661862"/>
            <a:ext cx="1375102" cy="1022072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CEA8AA">
                  <a:alpha val="4705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156;p17"/>
          <p:cNvSpPr/>
          <p:nvPr/>
        </p:nvSpPr>
        <p:spPr>
          <a:xfrm rot="-542588">
            <a:off x="1979883" y="4632454"/>
            <a:ext cx="1375128" cy="1022091"/>
          </a:xfrm>
          <a:custGeom>
            <a:avLst/>
            <a:gdLst/>
            <a:ahLst/>
            <a:cxnLst/>
            <a:rect l="l" t="t" r="r" b="b"/>
            <a:pathLst>
              <a:path w="64435" h="56336" extrusionOk="0">
                <a:moveTo>
                  <a:pt x="51983" y="31483"/>
                </a:moveTo>
                <a:cubicBezTo>
                  <a:pt x="50237" y="31483"/>
                  <a:pt x="48566" y="31863"/>
                  <a:pt x="47048" y="32495"/>
                </a:cubicBezTo>
                <a:cubicBezTo>
                  <a:pt x="46466" y="31255"/>
                  <a:pt x="45681" y="30167"/>
                  <a:pt x="44770" y="29205"/>
                </a:cubicBezTo>
                <a:cubicBezTo>
                  <a:pt x="44897" y="28649"/>
                  <a:pt x="44922" y="28066"/>
                  <a:pt x="44922" y="27459"/>
                </a:cubicBezTo>
                <a:cubicBezTo>
                  <a:pt x="44922" y="22575"/>
                  <a:pt x="40949" y="18576"/>
                  <a:pt x="36039" y="18576"/>
                </a:cubicBezTo>
                <a:cubicBezTo>
                  <a:pt x="35533" y="18576"/>
                  <a:pt x="35027" y="18601"/>
                  <a:pt x="34546" y="18703"/>
                </a:cubicBezTo>
                <a:cubicBezTo>
                  <a:pt x="33129" y="15640"/>
                  <a:pt x="30395" y="13287"/>
                  <a:pt x="27080" y="12426"/>
                </a:cubicBezTo>
                <a:cubicBezTo>
                  <a:pt x="26523" y="5467"/>
                  <a:pt x="20652" y="0"/>
                  <a:pt x="13566" y="0"/>
                </a:cubicBezTo>
                <a:cubicBezTo>
                  <a:pt x="6075" y="0"/>
                  <a:pt x="1" y="6074"/>
                  <a:pt x="1" y="13565"/>
                </a:cubicBezTo>
                <a:cubicBezTo>
                  <a:pt x="1" y="20980"/>
                  <a:pt x="5923" y="26978"/>
                  <a:pt x="13262" y="27155"/>
                </a:cubicBezTo>
                <a:cubicBezTo>
                  <a:pt x="13490" y="27788"/>
                  <a:pt x="13743" y="28370"/>
                  <a:pt x="14047" y="28952"/>
                </a:cubicBezTo>
                <a:cubicBezTo>
                  <a:pt x="10023" y="30977"/>
                  <a:pt x="7289" y="35077"/>
                  <a:pt x="7289" y="39885"/>
                </a:cubicBezTo>
                <a:cubicBezTo>
                  <a:pt x="7289" y="46642"/>
                  <a:pt x="12756" y="52134"/>
                  <a:pt x="19513" y="52134"/>
                </a:cubicBezTo>
                <a:cubicBezTo>
                  <a:pt x="22879" y="52134"/>
                  <a:pt x="25941" y="50767"/>
                  <a:pt x="28168" y="48566"/>
                </a:cubicBezTo>
                <a:cubicBezTo>
                  <a:pt x="30244" y="50008"/>
                  <a:pt x="32749" y="50869"/>
                  <a:pt x="35508" y="50869"/>
                </a:cubicBezTo>
                <a:cubicBezTo>
                  <a:pt x="37456" y="50869"/>
                  <a:pt x="39329" y="50438"/>
                  <a:pt x="40974" y="49629"/>
                </a:cubicBezTo>
                <a:cubicBezTo>
                  <a:pt x="43024" y="53627"/>
                  <a:pt x="47200" y="56335"/>
                  <a:pt x="52008" y="56335"/>
                </a:cubicBezTo>
                <a:cubicBezTo>
                  <a:pt x="58867" y="56335"/>
                  <a:pt x="64434" y="50767"/>
                  <a:pt x="64434" y="43909"/>
                </a:cubicBezTo>
                <a:cubicBezTo>
                  <a:pt x="64409" y="37051"/>
                  <a:pt x="58841" y="31483"/>
                  <a:pt x="51983" y="3148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72000">
                <a:srgbClr val="BCA8CE">
                  <a:alpha val="10196"/>
                </a:srgbClr>
              </a:gs>
              <a:gs pos="100000">
                <a:srgbClr val="9180BB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7" name="Google Shape;157;p17"/>
          <p:cNvPicPr preferRelativeResize="0"/>
          <p:nvPr/>
        </p:nvPicPr>
        <p:blipFill rotWithShape="1">
          <a:blip r:embed="rId4"/>
          <a:srcRect l="45659" t="-7470" r="11216" b="7470"/>
          <a:stretch>
            <a:fillRect/>
          </a:stretch>
        </p:blipFill>
        <p:spPr>
          <a:xfrm>
            <a:off x="-102100" y="1974818"/>
            <a:ext cx="2010204" cy="334968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矩形 57"/>
          <p:cNvSpPr/>
          <p:nvPr/>
        </p:nvSpPr>
        <p:spPr>
          <a:xfrm>
            <a:off x="1063250" y="581297"/>
            <a:ext cx="6870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世界历史上曾经地跨亚、非、欧三洲的大帝国</a:t>
            </a:r>
            <a:r>
              <a:rPr lang="en-US" altLang="zh-CN" sz="24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?</a:t>
            </a:r>
            <a:endParaRPr lang="en-US" altLang="zh-CN" sz="2400" b="1" dirty="0">
              <a:solidFill>
                <a:srgbClr val="7E6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5"/>
          <a:srcRect t="19396"/>
          <a:stretch>
            <a:fillRect/>
          </a:stretch>
        </p:blipFill>
        <p:spPr>
          <a:xfrm rot="16200000" flipH="1">
            <a:off x="-353670" y="539494"/>
            <a:ext cx="1828894" cy="89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4773" y="136684"/>
            <a:ext cx="8949690" cy="4905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5740" y="463629"/>
          <a:ext cx="8732520" cy="4251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1654"/>
                <a:gridCol w="3239135"/>
                <a:gridCol w="3691731"/>
              </a:tblGrid>
              <a:tr h="12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国家</a:t>
                      </a:r>
                      <a:endParaRPr lang="zh-CN" altLang="en-US" sz="2100" b="1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阿拉伯帝国</a:t>
                      </a:r>
                      <a:endParaRPr lang="zh-CN" altLang="en-US" sz="2100" b="1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奥斯曼帝国</a:t>
                      </a:r>
                      <a:endParaRPr lang="zh-CN" altLang="en-US" sz="2100" b="1" dirty="0">
                        <a:solidFill>
                          <a:schemeClr val="bg1">
                            <a:lumMod val="1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7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范围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8</a:t>
                      </a: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世纪中期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地跨亚非欧三洲的大帝国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16</a:t>
                      </a: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世纪后期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地跨亚非欧三洲的大帝国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宗教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创立伊斯兰教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信奉伊斯兰教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5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最高统治者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哈里发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苏丹（宗教领袖</a:t>
                      </a:r>
                      <a:r>
                        <a:rPr lang="en-US" altLang="zh-CN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+</a:t>
                      </a: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国家和军队的主宰</a:t>
                      </a:r>
                      <a:r>
                        <a:rPr lang="en-US" altLang="zh-CN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+</a:t>
                      </a: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  <a:cs typeface="楷体" panose="02010609060101010101" pitchFamily="49" charset="-122"/>
                        </a:rPr>
                        <a:t>全国土地的最高所有者）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9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城市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都城巴格达是当时世界上最大的城市之一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首都伊斯坦布尔成为东西方经济文化交流中心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世界贸易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推动了东西方之间陆上和海上贸易</a:t>
                      </a:r>
                      <a:endParaRPr lang="zh-CN" altLang="en-US" sz="21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控制了连接亚欧的商路，对过往商品征收重税，东西方之间的贸易受到一定影响</a:t>
                      </a:r>
                      <a:endParaRPr lang="zh-CN" altLang="en-US" sz="21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34290" marB="3429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1"/>
          <p:cNvSpPr txBox="1">
            <a:spLocks noGrp="1"/>
          </p:cNvSpPr>
          <p:nvPr>
            <p:ph type="title"/>
          </p:nvPr>
        </p:nvSpPr>
        <p:spPr>
          <a:xfrm>
            <a:off x="2194177" y="1759743"/>
            <a:ext cx="4998048" cy="127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谢谢聆听</a:t>
            </a:r>
            <a:endParaRPr sz="88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1343"/>
          <a:stretch>
            <a:fillRect/>
          </a:stretch>
        </p:blipFill>
        <p:spPr>
          <a:xfrm>
            <a:off x="7031419" y="113355"/>
            <a:ext cx="2112581" cy="1003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21343"/>
          <a:stretch>
            <a:fillRect/>
          </a:stretch>
        </p:blipFill>
        <p:spPr>
          <a:xfrm>
            <a:off x="3636910" y="3944787"/>
            <a:ext cx="2112581" cy="1003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CFDFD">
                  <a:alpha val="100000"/>
                </a:srgbClr>
              </a:clrFrom>
              <a:clrTo>
                <a:srgbClr val="FCFDFD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6241" y="1033890"/>
            <a:ext cx="5336859" cy="3684036"/>
          </a:xfrm>
          <a:prstGeom prst="rect">
            <a:avLst/>
          </a:prstGeom>
        </p:spPr>
      </p:pic>
      <p:sp>
        <p:nvSpPr>
          <p:cNvPr id="5" name="Google Shape;483;p43"/>
          <p:cNvSpPr txBox="1">
            <a:spLocks noGrp="1"/>
          </p:cNvSpPr>
          <p:nvPr>
            <p:ph type="title"/>
          </p:nvPr>
        </p:nvSpPr>
        <p:spPr>
          <a:xfrm>
            <a:off x="2405725" y="250527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亚洲的特点和分类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28181" y="1033890"/>
            <a:ext cx="3982855" cy="3433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    亚洲是世界七大洲之一，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是七大洲当中面积最大的大洲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。亚洲的总面积达4457万平方千米，约占世界陆地总面积的30%，如此之大的面积，注定亚洲各地区的国家和人们由于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所处的地理环境不同，存在着很大的差异性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，而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区域内有具有很强的相似性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宋刻本秀楷简体" panose="02000000000000000000" charset="-122"/>
            </a:endParaRPr>
          </a:p>
        </p:txBody>
      </p:sp>
      <p:sp>
        <p:nvSpPr>
          <p:cNvPr id="2" name="对话气泡: 矩形 1"/>
          <p:cNvSpPr/>
          <p:nvPr/>
        </p:nvSpPr>
        <p:spPr>
          <a:xfrm>
            <a:off x="605803" y="1605725"/>
            <a:ext cx="1360167" cy="687418"/>
          </a:xfrm>
          <a:prstGeom prst="wedgeRectCallout">
            <a:avLst>
              <a:gd name="adj1" fmla="val -37054"/>
              <a:gd name="adj2" fmla="val 132127"/>
            </a:avLst>
          </a:prstGeom>
          <a:solidFill>
            <a:srgbClr val="E284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</a:t>
            </a:r>
            <a:endParaRPr lang="en-US" altLang="zh-CN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奥斯曼帝国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话气泡: 矩形 5"/>
          <p:cNvSpPr/>
          <p:nvPr/>
        </p:nvSpPr>
        <p:spPr>
          <a:xfrm>
            <a:off x="1054140" y="4109610"/>
            <a:ext cx="1360167" cy="687418"/>
          </a:xfrm>
          <a:prstGeom prst="wedgeRectCallout">
            <a:avLst>
              <a:gd name="adj1" fmla="val 3912"/>
              <a:gd name="adj2" fmla="val -115206"/>
            </a:avLst>
          </a:prstGeom>
          <a:solidFill>
            <a:srgbClr val="E284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笈多帝国</a:t>
            </a:r>
            <a:endParaRPr lang="en-US" altLang="zh-CN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德里苏丹国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对话气泡: 矩形 7"/>
          <p:cNvSpPr/>
          <p:nvPr/>
        </p:nvSpPr>
        <p:spPr>
          <a:xfrm>
            <a:off x="3555275" y="2750449"/>
            <a:ext cx="672266" cy="423646"/>
          </a:xfrm>
          <a:prstGeom prst="wedgeRectCallout">
            <a:avLst>
              <a:gd name="adj1" fmla="val -50307"/>
              <a:gd name="adj2" fmla="val -73635"/>
            </a:avLst>
          </a:prstGeom>
          <a:solidFill>
            <a:srgbClr val="E284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对话气泡: 矩形 8"/>
          <p:cNvSpPr/>
          <p:nvPr/>
        </p:nvSpPr>
        <p:spPr>
          <a:xfrm>
            <a:off x="2782368" y="2081320"/>
            <a:ext cx="672266" cy="423646"/>
          </a:xfrm>
          <a:prstGeom prst="wedgeRectCallout">
            <a:avLst>
              <a:gd name="adj1" fmla="val 17702"/>
              <a:gd name="adj2" fmla="val 118598"/>
            </a:avLst>
          </a:prstGeom>
          <a:solidFill>
            <a:srgbClr val="E284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朝鲜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>
            <a:spLocks noGrp="1"/>
          </p:cNvSpPr>
          <p:nvPr>
            <p:ph type="title"/>
          </p:nvPr>
        </p:nvSpPr>
        <p:spPr>
          <a:xfrm flipH="1">
            <a:off x="2175306" y="1931354"/>
            <a:ext cx="8622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01</a:t>
            </a:r>
            <a:endParaRPr sz="4400"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1"/>
          </p:nvPr>
        </p:nvSpPr>
        <p:spPr>
          <a:xfrm>
            <a:off x="3073224" y="2354857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arrington" panose="04040505050A02020702" pitchFamily="82" charset="0"/>
              </a:rPr>
              <a:t>Arab Empire</a:t>
            </a:r>
            <a:endParaRPr sz="2400" dirty="0">
              <a:latin typeface="Harrington" panose="04040505050A02020702" pitchFamily="82" charset="0"/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subTitle" idx="2"/>
          </p:nvPr>
        </p:nvSpPr>
        <p:spPr>
          <a:xfrm>
            <a:off x="3037506" y="1874181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</a:t>
            </a: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Google Shape;343;p38"/>
          <p:cNvSpPr txBox="1">
            <a:spLocks noGrp="1"/>
          </p:cNvSpPr>
          <p:nvPr>
            <p:ph type="title" idx="15"/>
          </p:nvPr>
        </p:nvSpPr>
        <p:spPr>
          <a:xfrm>
            <a:off x="598618" y="800687"/>
            <a:ext cx="7550700" cy="75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Harrington" panose="04040505050A02020702" pitchFamily="82" charset="0"/>
              </a:rPr>
              <a:t>Table of contents </a:t>
            </a:r>
            <a:endParaRPr sz="4400" dirty="0">
              <a:latin typeface="Harrington" panose="04040505050A02020702" pitchFamily="82" charset="0"/>
            </a:endParaRPr>
          </a:p>
        </p:txBody>
      </p:sp>
      <p:sp>
        <p:nvSpPr>
          <p:cNvPr id="353" name="Google Shape;353;p38"/>
          <p:cNvSpPr/>
          <p:nvPr/>
        </p:nvSpPr>
        <p:spPr>
          <a:xfrm rot="-1869146">
            <a:off x="2828807" y="1706549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 rot="-5400000">
            <a:off x="7554000" y="3401100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116575" y="4035300"/>
            <a:ext cx="207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err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تسويق</a:t>
            </a:r>
            <a:endParaRPr sz="6000" dirty="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" name="Google Shape;340;p38"/>
          <p:cNvSpPr txBox="1"/>
          <p:nvPr/>
        </p:nvSpPr>
        <p:spPr>
          <a:xfrm flipH="1">
            <a:off x="2175306" y="3232132"/>
            <a:ext cx="862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3300" b="1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obster Two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GB" sz="4400" dirty="0"/>
              <a:t>02</a:t>
            </a:r>
            <a:endParaRPr lang="en-GB" sz="4400" dirty="0"/>
          </a:p>
        </p:txBody>
      </p:sp>
      <p:sp>
        <p:nvSpPr>
          <p:cNvPr id="37" name="Google Shape;341;p38"/>
          <p:cNvSpPr txBox="1"/>
          <p:nvPr/>
        </p:nvSpPr>
        <p:spPr>
          <a:xfrm>
            <a:off x="3073224" y="3682364"/>
            <a:ext cx="4566906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400">
                <a:latin typeface="Harrington" panose="04040505050A02020702" pitchFamily="82" charset="0"/>
              </a:rPr>
              <a:t>The rise of the Ottoman Empire</a:t>
            </a:r>
            <a:endParaRPr lang="en-US" sz="2400" dirty="0">
              <a:latin typeface="Harrington" panose="04040505050A02020702" pitchFamily="82" charset="0"/>
            </a:endParaRPr>
          </a:p>
        </p:txBody>
      </p:sp>
      <p:sp>
        <p:nvSpPr>
          <p:cNvPr id="38" name="Google Shape;342;p38"/>
          <p:cNvSpPr txBox="1"/>
          <p:nvPr/>
        </p:nvSpPr>
        <p:spPr>
          <a:xfrm>
            <a:off x="3037505" y="3174959"/>
            <a:ext cx="360925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奥斯曼帝国的兴起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Google Shape;353;p38"/>
          <p:cNvSpPr/>
          <p:nvPr/>
        </p:nvSpPr>
        <p:spPr>
          <a:xfrm rot="-1869146">
            <a:off x="2828807" y="300732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 flipH="1">
            <a:off x="2952900" y="13960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 idx="2"/>
          </p:nvPr>
        </p:nvSpPr>
        <p:spPr>
          <a:xfrm>
            <a:off x="2296650" y="2523100"/>
            <a:ext cx="45507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3439031" y="3125138"/>
            <a:ext cx="26517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latin typeface="Harrington" panose="04040505050A02020702" pitchFamily="82" charset="0"/>
              </a:rPr>
              <a:t>Arab Empire</a:t>
            </a:r>
            <a:endParaRPr lang="en-US" altLang="zh-CN" sz="2800" dirty="0">
              <a:latin typeface="Harrington" panose="04040505050A02020702" pitchFamily="82" charset="0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2750124" y="575225"/>
            <a:ext cx="3516522" cy="3993059"/>
          </a:xfrm>
          <a:custGeom>
            <a:avLst/>
            <a:gdLst/>
            <a:ahLst/>
            <a:cxnLst/>
            <a:rect l="l" t="t" r="r" b="b"/>
            <a:pathLst>
              <a:path w="62913" h="85863" extrusionOk="0">
                <a:moveTo>
                  <a:pt x="31990" y="1268"/>
                </a:moveTo>
                <a:lnTo>
                  <a:pt x="32991" y="4004"/>
                </a:lnTo>
                <a:cubicBezTo>
                  <a:pt x="33258" y="4704"/>
                  <a:pt x="33725" y="5271"/>
                  <a:pt x="34358" y="5638"/>
                </a:cubicBezTo>
                <a:cubicBezTo>
                  <a:pt x="35526" y="6339"/>
                  <a:pt x="36293" y="7573"/>
                  <a:pt x="36393" y="8940"/>
                </a:cubicBezTo>
                <a:lnTo>
                  <a:pt x="37694" y="8940"/>
                </a:lnTo>
                <a:cubicBezTo>
                  <a:pt x="38962" y="8940"/>
                  <a:pt x="39962" y="9941"/>
                  <a:pt x="39962" y="11209"/>
                </a:cubicBezTo>
                <a:cubicBezTo>
                  <a:pt x="39962" y="11275"/>
                  <a:pt x="39962" y="11342"/>
                  <a:pt x="39962" y="11409"/>
                </a:cubicBezTo>
                <a:cubicBezTo>
                  <a:pt x="50903" y="14845"/>
                  <a:pt x="58375" y="24952"/>
                  <a:pt x="58409" y="36427"/>
                </a:cubicBezTo>
                <a:lnTo>
                  <a:pt x="58409" y="77890"/>
                </a:lnTo>
                <a:cubicBezTo>
                  <a:pt x="60177" y="78123"/>
                  <a:pt x="61444" y="79691"/>
                  <a:pt x="61344" y="81492"/>
                </a:cubicBezTo>
                <a:cubicBezTo>
                  <a:pt x="61211" y="83260"/>
                  <a:pt x="59710" y="84628"/>
                  <a:pt x="57942" y="84628"/>
                </a:cubicBezTo>
                <a:lnTo>
                  <a:pt x="6472" y="84628"/>
                </a:lnTo>
                <a:cubicBezTo>
                  <a:pt x="4704" y="84628"/>
                  <a:pt x="3203" y="83260"/>
                  <a:pt x="3069" y="81492"/>
                </a:cubicBezTo>
                <a:cubicBezTo>
                  <a:pt x="2969" y="79691"/>
                  <a:pt x="4237" y="78123"/>
                  <a:pt x="6005" y="77890"/>
                </a:cubicBezTo>
                <a:lnTo>
                  <a:pt x="6005" y="36427"/>
                </a:lnTo>
                <a:cubicBezTo>
                  <a:pt x="6038" y="25085"/>
                  <a:pt x="13343" y="15011"/>
                  <a:pt x="24118" y="11509"/>
                </a:cubicBezTo>
                <a:cubicBezTo>
                  <a:pt x="24118" y="11409"/>
                  <a:pt x="24118" y="11309"/>
                  <a:pt x="24118" y="11209"/>
                </a:cubicBezTo>
                <a:cubicBezTo>
                  <a:pt x="24118" y="9941"/>
                  <a:pt x="25118" y="8940"/>
                  <a:pt x="26386" y="8940"/>
                </a:cubicBezTo>
                <a:lnTo>
                  <a:pt x="28020" y="8940"/>
                </a:lnTo>
                <a:cubicBezTo>
                  <a:pt x="28121" y="7673"/>
                  <a:pt x="28788" y="6505"/>
                  <a:pt x="29855" y="5771"/>
                </a:cubicBezTo>
                <a:cubicBezTo>
                  <a:pt x="30489" y="5338"/>
                  <a:pt x="30956" y="4671"/>
                  <a:pt x="31156" y="3937"/>
                </a:cubicBezTo>
                <a:lnTo>
                  <a:pt x="31990" y="1268"/>
                </a:lnTo>
                <a:moveTo>
                  <a:pt x="31990" y="1"/>
                </a:moveTo>
                <a:lnTo>
                  <a:pt x="31957" y="1"/>
                </a:lnTo>
                <a:cubicBezTo>
                  <a:pt x="31423" y="34"/>
                  <a:pt x="30956" y="401"/>
                  <a:pt x="30789" y="901"/>
                </a:cubicBezTo>
                <a:lnTo>
                  <a:pt x="29989" y="3570"/>
                </a:lnTo>
                <a:cubicBezTo>
                  <a:pt x="29855" y="4037"/>
                  <a:pt x="29555" y="4471"/>
                  <a:pt x="29155" y="4737"/>
                </a:cubicBezTo>
                <a:cubicBezTo>
                  <a:pt x="28121" y="5438"/>
                  <a:pt x="27353" y="6472"/>
                  <a:pt x="26986" y="7673"/>
                </a:cubicBezTo>
                <a:lnTo>
                  <a:pt x="26386" y="7673"/>
                </a:lnTo>
                <a:cubicBezTo>
                  <a:pt x="24651" y="7673"/>
                  <a:pt x="23217" y="8907"/>
                  <a:pt x="22917" y="10575"/>
                </a:cubicBezTo>
                <a:cubicBezTo>
                  <a:pt x="17813" y="12443"/>
                  <a:pt x="13343" y="15779"/>
                  <a:pt x="10108" y="20148"/>
                </a:cubicBezTo>
                <a:cubicBezTo>
                  <a:pt x="6605" y="24852"/>
                  <a:pt x="4737" y="30556"/>
                  <a:pt x="4737" y="36427"/>
                </a:cubicBezTo>
                <a:lnTo>
                  <a:pt x="4737" y="76922"/>
                </a:lnTo>
                <a:cubicBezTo>
                  <a:pt x="0" y="78824"/>
                  <a:pt x="1368" y="85862"/>
                  <a:pt x="6472" y="85862"/>
                </a:cubicBezTo>
                <a:lnTo>
                  <a:pt x="57942" y="85862"/>
                </a:lnTo>
                <a:cubicBezTo>
                  <a:pt x="60177" y="85862"/>
                  <a:pt x="62078" y="84294"/>
                  <a:pt x="62512" y="82126"/>
                </a:cubicBezTo>
                <a:cubicBezTo>
                  <a:pt x="62912" y="79925"/>
                  <a:pt x="61745" y="77756"/>
                  <a:pt x="59676" y="76922"/>
                </a:cubicBezTo>
                <a:lnTo>
                  <a:pt x="59676" y="36427"/>
                </a:lnTo>
                <a:cubicBezTo>
                  <a:pt x="59676" y="30523"/>
                  <a:pt x="57742" y="24752"/>
                  <a:pt x="54206" y="20048"/>
                </a:cubicBezTo>
                <a:cubicBezTo>
                  <a:pt x="50870" y="15645"/>
                  <a:pt x="46334" y="12309"/>
                  <a:pt x="41163" y="10508"/>
                </a:cubicBezTo>
                <a:cubicBezTo>
                  <a:pt x="40796" y="8874"/>
                  <a:pt x="39362" y="7706"/>
                  <a:pt x="37727" y="7706"/>
                </a:cubicBezTo>
                <a:lnTo>
                  <a:pt x="37427" y="7706"/>
                </a:lnTo>
                <a:cubicBezTo>
                  <a:pt x="37060" y="6372"/>
                  <a:pt x="36193" y="5271"/>
                  <a:pt x="35025" y="4571"/>
                </a:cubicBezTo>
                <a:cubicBezTo>
                  <a:pt x="34625" y="4337"/>
                  <a:pt x="34325" y="4004"/>
                  <a:pt x="34192" y="3570"/>
                </a:cubicBezTo>
                <a:lnTo>
                  <a:pt x="33157" y="868"/>
                </a:lnTo>
                <a:cubicBezTo>
                  <a:pt x="32991" y="368"/>
                  <a:pt x="32524" y="34"/>
                  <a:pt x="319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448" y="3956693"/>
            <a:ext cx="1828894" cy="11049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361967" y="3579493"/>
            <a:ext cx="1828894" cy="1104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5964632" y="211399"/>
            <a:ext cx="1946396" cy="1331769"/>
          </a:xfrm>
          <a:prstGeom prst="rect">
            <a:avLst/>
          </a:prstGeom>
        </p:spPr>
      </p:pic>
      <p:pic>
        <p:nvPicPr>
          <p:cNvPr id="45" name="内容占位符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018" t="2083" r="2936" b="2623"/>
          <a:stretch>
            <a:fillRect/>
          </a:stretch>
        </p:blipFill>
        <p:spPr>
          <a:xfrm>
            <a:off x="3382276" y="1057436"/>
            <a:ext cx="4811395" cy="380174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38100" dir="2700000" algn="tl" rotWithShape="0">
              <a:prstClr val="black">
                <a:alpha val="45000"/>
              </a:prstClr>
            </a:outerShdw>
          </a:effectLst>
        </p:spPr>
      </p:pic>
      <p:sp>
        <p:nvSpPr>
          <p:cNvPr id="3" name="Google Shape;483;p43"/>
          <p:cNvSpPr txBox="1">
            <a:spLocks noGrp="1"/>
          </p:cNvSpPr>
          <p:nvPr>
            <p:ph type="title"/>
          </p:nvPr>
        </p:nvSpPr>
        <p:spPr>
          <a:xfrm>
            <a:off x="2516334" y="119233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阿拉伯帝国：崛起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1563025" y="567533"/>
            <a:ext cx="3810" cy="42773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347635" y="633096"/>
            <a:ext cx="1257300" cy="568960"/>
            <a:chOff x="8586" y="1764"/>
            <a:chExt cx="1980" cy="896"/>
          </a:xfrm>
        </p:grpSpPr>
        <p:sp>
          <p:nvSpPr>
            <p:cNvPr id="26" name="椭圆 25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Google Shape;483;p43"/>
            <p:cNvSpPr txBox="1">
              <a:spLocks noGrp="1"/>
            </p:cNvSpPr>
            <p:nvPr/>
          </p:nvSpPr>
          <p:spPr>
            <a:xfrm>
              <a:off x="8586" y="1764"/>
              <a:ext cx="191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世纪初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Google Shape;483;p43"/>
          <p:cNvSpPr txBox="1">
            <a:spLocks noGrp="1"/>
          </p:cNvSpPr>
          <p:nvPr/>
        </p:nvSpPr>
        <p:spPr>
          <a:xfrm>
            <a:off x="1375700" y="612671"/>
            <a:ext cx="3946392" cy="5695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穆罕默德在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麦加</a:t>
            </a:r>
            <a:r>
              <a:rPr lang="zh-CN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创立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伊斯兰教</a:t>
            </a:r>
            <a:endParaRPr 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4834" y="1015424"/>
            <a:ext cx="1257300" cy="568960"/>
            <a:chOff x="8586" y="1764"/>
            <a:chExt cx="1980" cy="896"/>
          </a:xfrm>
        </p:grpSpPr>
        <p:sp>
          <p:nvSpPr>
            <p:cNvPr id="30" name="椭圆 29"/>
            <p:cNvSpPr/>
            <p:nvPr/>
          </p:nvSpPr>
          <p:spPr>
            <a:xfrm>
              <a:off x="10414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Google Shape;483;p43"/>
            <p:cNvSpPr txBox="1">
              <a:spLocks noGrp="1"/>
            </p:cNvSpPr>
            <p:nvPr/>
          </p:nvSpPr>
          <p:spPr>
            <a:xfrm>
              <a:off x="8586" y="1764"/>
              <a:ext cx="191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622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Google Shape;483;p43"/>
          <p:cNvSpPr txBox="1">
            <a:spLocks noGrp="1"/>
          </p:cNvSpPr>
          <p:nvPr/>
        </p:nvSpPr>
        <p:spPr>
          <a:xfrm>
            <a:off x="1574883" y="1006619"/>
            <a:ext cx="1601470" cy="9940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穆罕默德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迁居麦地那</a:t>
            </a:r>
            <a:r>
              <a:rPr lang="zh-CN" altLang="zh-CN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，建立政权</a:t>
            </a:r>
            <a:endParaRPr lang="zh-CN" altLang="zh-CN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07615" y="2024058"/>
            <a:ext cx="1191895" cy="569595"/>
            <a:chOff x="8668" y="1764"/>
            <a:chExt cx="1877" cy="897"/>
          </a:xfrm>
        </p:grpSpPr>
        <p:sp>
          <p:nvSpPr>
            <p:cNvPr id="34" name="椭圆 33"/>
            <p:cNvSpPr/>
            <p:nvPr/>
          </p:nvSpPr>
          <p:spPr>
            <a:xfrm>
              <a:off x="10392" y="2021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Google Shape;483;p43"/>
            <p:cNvSpPr txBox="1">
              <a:spLocks noGrp="1"/>
            </p:cNvSpPr>
            <p:nvPr/>
          </p:nvSpPr>
          <p:spPr>
            <a:xfrm>
              <a:off x="8668" y="1764"/>
              <a:ext cx="174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632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Google Shape;483;p43"/>
          <p:cNvSpPr txBox="1">
            <a:spLocks noGrp="1"/>
          </p:cNvSpPr>
          <p:nvPr/>
        </p:nvSpPr>
        <p:spPr>
          <a:xfrm>
            <a:off x="1612134" y="1997670"/>
            <a:ext cx="1601470" cy="10577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穆罕默德逝，</a:t>
            </a:r>
            <a:r>
              <a:rPr lang="zh-CN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阿拉伯半岛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基本统一</a:t>
            </a:r>
            <a:endParaRPr 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53685" y="2931580"/>
            <a:ext cx="1456690" cy="569595"/>
            <a:chOff x="8251" y="1932"/>
            <a:chExt cx="2294" cy="897"/>
          </a:xfrm>
        </p:grpSpPr>
        <p:sp>
          <p:nvSpPr>
            <p:cNvPr id="38" name="椭圆 37"/>
            <p:cNvSpPr/>
            <p:nvPr/>
          </p:nvSpPr>
          <p:spPr>
            <a:xfrm>
              <a:off x="10392" y="2225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Google Shape;483;p43"/>
            <p:cNvSpPr txBox="1">
              <a:spLocks noGrp="1"/>
            </p:cNvSpPr>
            <p:nvPr/>
          </p:nvSpPr>
          <p:spPr>
            <a:xfrm>
              <a:off x="8251" y="1932"/>
              <a:ext cx="217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世纪中期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Google Shape;483;p43"/>
          <p:cNvSpPr txBox="1">
            <a:spLocks noGrp="1"/>
          </p:cNvSpPr>
          <p:nvPr/>
        </p:nvSpPr>
        <p:spPr>
          <a:xfrm>
            <a:off x="1606248" y="2931580"/>
            <a:ext cx="1497814" cy="811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阿拉伯人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大规模扩张</a:t>
            </a:r>
            <a:endParaRPr lang="zh-CN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40105" y="3564402"/>
            <a:ext cx="1477645" cy="569595"/>
            <a:chOff x="8218" y="1952"/>
            <a:chExt cx="2327" cy="897"/>
          </a:xfrm>
        </p:grpSpPr>
        <p:sp>
          <p:nvSpPr>
            <p:cNvPr id="42" name="椭圆 41"/>
            <p:cNvSpPr/>
            <p:nvPr/>
          </p:nvSpPr>
          <p:spPr>
            <a:xfrm>
              <a:off x="10392" y="2225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Google Shape;483;p43"/>
            <p:cNvSpPr txBox="1">
              <a:spLocks noGrp="1"/>
            </p:cNvSpPr>
            <p:nvPr/>
          </p:nvSpPr>
          <p:spPr>
            <a:xfrm>
              <a:off x="8218" y="1952"/>
              <a:ext cx="217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世纪中期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Google Shape;483;p43"/>
          <p:cNvSpPr txBox="1">
            <a:spLocks noGrp="1"/>
          </p:cNvSpPr>
          <p:nvPr/>
        </p:nvSpPr>
        <p:spPr>
          <a:xfrm>
            <a:off x="1613623" y="3590632"/>
            <a:ext cx="1497814" cy="811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地跨亚非欧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的大帝国</a:t>
            </a:r>
            <a:endParaRPr lang="zh-CN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下弧形箭头 45"/>
          <p:cNvSpPr/>
          <p:nvPr/>
        </p:nvSpPr>
        <p:spPr>
          <a:xfrm rot="16680000">
            <a:off x="4729111" y="2926876"/>
            <a:ext cx="678180" cy="433070"/>
          </a:xfrm>
          <a:prstGeom prst="curvedUpArrow">
            <a:avLst>
              <a:gd name="adj1" fmla="val 25000"/>
              <a:gd name="adj2" fmla="val 78648"/>
              <a:gd name="adj3" fmla="val 25000"/>
            </a:avLst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442091" y="3341531"/>
            <a:ext cx="772795" cy="267970"/>
            <a:chOff x="2658" y="5113"/>
            <a:chExt cx="1217" cy="422"/>
          </a:xfrm>
        </p:grpSpPr>
        <p:sp>
          <p:nvSpPr>
            <p:cNvPr id="49" name="椭圆 48"/>
            <p:cNvSpPr/>
            <p:nvPr/>
          </p:nvSpPr>
          <p:spPr>
            <a:xfrm>
              <a:off x="3183" y="5113"/>
              <a:ext cx="154" cy="19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50" name="Google Shape;483;p43"/>
            <p:cNvSpPr txBox="1">
              <a:spLocks noGrp="1"/>
            </p:cNvSpPr>
            <p:nvPr/>
          </p:nvSpPr>
          <p:spPr>
            <a:xfrm>
              <a:off x="2658" y="5131"/>
              <a:ext cx="1217" cy="4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麦加</a:t>
              </a:r>
              <a:endParaRPr 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78591" y="2401096"/>
            <a:ext cx="1062990" cy="559435"/>
            <a:chOff x="2558" y="3632"/>
            <a:chExt cx="1674" cy="881"/>
          </a:xfrm>
        </p:grpSpPr>
        <p:sp>
          <p:nvSpPr>
            <p:cNvPr id="52" name="椭圆 51"/>
            <p:cNvSpPr/>
            <p:nvPr/>
          </p:nvSpPr>
          <p:spPr>
            <a:xfrm>
              <a:off x="3184" y="4303"/>
              <a:ext cx="164" cy="2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Google Shape;483;p43"/>
            <p:cNvSpPr txBox="1">
              <a:spLocks noGrp="1"/>
            </p:cNvSpPr>
            <p:nvPr/>
          </p:nvSpPr>
          <p:spPr>
            <a:xfrm>
              <a:off x="2558" y="3632"/>
              <a:ext cx="1675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麦地那</a:t>
              </a:r>
              <a:endParaRPr 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56" y="1203698"/>
            <a:ext cx="5447888" cy="3334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Google Shape;483;p43"/>
          <p:cNvSpPr txBox="1">
            <a:spLocks noGrp="1"/>
          </p:cNvSpPr>
          <p:nvPr/>
        </p:nvSpPr>
        <p:spPr>
          <a:xfrm rot="20520000">
            <a:off x="4255176" y="2636842"/>
            <a:ext cx="2012029" cy="3497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拜占庭帝国</a:t>
            </a:r>
            <a:endParaRPr lang="zh-CN" altLang="en-US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Google Shape;483;p43"/>
          <p:cNvSpPr txBox="1">
            <a:spLocks noGrp="1"/>
          </p:cNvSpPr>
          <p:nvPr/>
        </p:nvSpPr>
        <p:spPr>
          <a:xfrm rot="660000">
            <a:off x="6746132" y="2883949"/>
            <a:ext cx="1798905" cy="3497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萨珊波斯</a:t>
            </a:r>
            <a:endParaRPr lang="zh-CN" altLang="en-US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Google Shape;483;p43"/>
          <p:cNvSpPr txBox="1">
            <a:spLocks noGrp="1"/>
          </p:cNvSpPr>
          <p:nvPr/>
        </p:nvSpPr>
        <p:spPr>
          <a:xfrm rot="20520000">
            <a:off x="6386310" y="2548291"/>
            <a:ext cx="481634" cy="1840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</a:t>
            </a:r>
            <a:endParaRPr lang="zh-CN" altLang="en-US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008" y="1198541"/>
            <a:ext cx="5448490" cy="3334225"/>
          </a:xfrm>
          <a:prstGeom prst="rect">
            <a:avLst/>
          </a:prstGeom>
        </p:spPr>
      </p:pic>
      <p:sp>
        <p:nvSpPr>
          <p:cNvPr id="59" name="Google Shape;483;p43"/>
          <p:cNvSpPr txBox="1">
            <a:spLocks noGrp="1"/>
          </p:cNvSpPr>
          <p:nvPr/>
        </p:nvSpPr>
        <p:spPr>
          <a:xfrm>
            <a:off x="4831729" y="2369703"/>
            <a:ext cx="2012029" cy="3497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拜占庭帝国</a:t>
            </a:r>
            <a:endParaRPr lang="zh-CN" altLang="en-US" sz="16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Google Shape;483;p43"/>
          <p:cNvSpPr txBox="1">
            <a:spLocks noGrp="1"/>
          </p:cNvSpPr>
          <p:nvPr/>
        </p:nvSpPr>
        <p:spPr>
          <a:xfrm>
            <a:off x="4106213" y="2979379"/>
            <a:ext cx="3994801" cy="508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</a:t>
            </a:r>
            <a:endParaRPr lang="zh-CN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-17185" y="4209442"/>
            <a:ext cx="1627555" cy="569595"/>
            <a:chOff x="8335" y="1906"/>
            <a:chExt cx="2210" cy="897"/>
          </a:xfrm>
        </p:grpSpPr>
        <p:sp>
          <p:nvSpPr>
            <p:cNvPr id="61" name="椭圆 60"/>
            <p:cNvSpPr/>
            <p:nvPr/>
          </p:nvSpPr>
          <p:spPr>
            <a:xfrm>
              <a:off x="10392" y="2225"/>
              <a:ext cx="153" cy="176"/>
            </a:xfrm>
            <a:prstGeom prst="ellipse">
              <a:avLst/>
            </a:prstGeom>
            <a:solidFill>
              <a:srgbClr val="7E6000"/>
            </a:solidFill>
            <a:ln>
              <a:solidFill>
                <a:srgbClr val="7E6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Google Shape;483;p43"/>
            <p:cNvSpPr txBox="1">
              <a:spLocks noGrp="1"/>
            </p:cNvSpPr>
            <p:nvPr/>
          </p:nvSpPr>
          <p:spPr>
            <a:xfrm>
              <a:off x="8335" y="1906"/>
              <a:ext cx="2170" cy="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2000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世纪中期</a:t>
              </a:r>
              <a:endPara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Google Shape;483;p43"/>
          <p:cNvSpPr txBox="1">
            <a:spLocks noGrp="1"/>
          </p:cNvSpPr>
          <p:nvPr/>
        </p:nvSpPr>
        <p:spPr>
          <a:xfrm>
            <a:off x="1606248" y="4264882"/>
            <a:ext cx="1820172" cy="811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55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bster Two"/>
              <a:buNone/>
              <a:defRPr sz="4200" b="0" i="0" u="none" strike="noStrike" cap="none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蒙古西征</a:t>
            </a:r>
            <a:r>
              <a:rPr lang="zh-CN" altLang="en-US" sz="19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，灭亡阿拉伯帝国</a:t>
            </a:r>
            <a:endParaRPr lang="zh-CN" sz="19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40" grpId="0"/>
      <p:bldP spid="44" grpId="0"/>
      <p:bldP spid="46" grpId="1" animBg="1"/>
      <p:bldP spid="46" grpId="2" animBg="1"/>
      <p:bldP spid="46" grpId="3" animBg="1"/>
      <p:bldP spid="55" grpId="0"/>
      <p:bldP spid="56" grpId="0"/>
      <p:bldP spid="57" grpId="0"/>
      <p:bldP spid="59" grpId="0"/>
      <p:bldP spid="60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"/>
          <a:srcRect b="4675"/>
          <a:stretch>
            <a:fillRect/>
          </a:stretch>
        </p:blipFill>
        <p:spPr>
          <a:xfrm rot="5400000">
            <a:off x="-327752" y="3186906"/>
            <a:ext cx="1946396" cy="1269504"/>
          </a:xfrm>
          <a:prstGeom prst="rect">
            <a:avLst/>
          </a:prstGeom>
        </p:spPr>
      </p:pic>
      <p:sp>
        <p:nvSpPr>
          <p:cNvPr id="3" name="Google Shape;483;p43"/>
          <p:cNvSpPr txBox="1">
            <a:spLocks noGrp="1"/>
          </p:cNvSpPr>
          <p:nvPr>
            <p:ph type="title"/>
          </p:nvPr>
        </p:nvSpPr>
        <p:spPr>
          <a:xfrm>
            <a:off x="2144886" y="66028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阿拉伯帝国概况：政治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264797" y="4155828"/>
            <a:ext cx="9589784" cy="1231994"/>
            <a:chOff x="-264797" y="4155828"/>
            <a:chExt cx="9589784" cy="1231994"/>
          </a:xfrm>
        </p:grpSpPr>
        <p:sp>
          <p:nvSpPr>
            <p:cNvPr id="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-11909" y="4234776"/>
              <a:ext cx="4629518" cy="703308"/>
            </a:xfrm>
            <a:custGeom>
              <a:avLst/>
              <a:gdLst>
                <a:gd name="T0" fmla="*/ 220 w 1244"/>
                <a:gd name="T1" fmla="*/ 225 h 337"/>
                <a:gd name="T2" fmla="*/ 338 w 1244"/>
                <a:gd name="T3" fmla="*/ 81 h 337"/>
                <a:gd name="T4" fmla="*/ 499 w 1244"/>
                <a:gd name="T5" fmla="*/ 0 h 337"/>
                <a:gd name="T6" fmla="*/ 589 w 1244"/>
                <a:gd name="T7" fmla="*/ 45 h 337"/>
                <a:gd name="T8" fmla="*/ 634 w 1244"/>
                <a:gd name="T9" fmla="*/ 114 h 337"/>
                <a:gd name="T10" fmla="*/ 934 w 1244"/>
                <a:gd name="T11" fmla="*/ 114 h 337"/>
                <a:gd name="T12" fmla="*/ 1154 w 1244"/>
                <a:gd name="T13" fmla="*/ 190 h 337"/>
                <a:gd name="T14" fmla="*/ 1244 w 1244"/>
                <a:gd name="T15" fmla="*/ 337 h 337"/>
                <a:gd name="T16" fmla="*/ 0 w 1244"/>
                <a:gd name="T17" fmla="*/ 337 h 337"/>
                <a:gd name="T18" fmla="*/ 220 w 1244"/>
                <a:gd name="T19" fmla="*/ 22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4" h="337">
                  <a:moveTo>
                    <a:pt x="220" y="225"/>
                  </a:moveTo>
                  <a:lnTo>
                    <a:pt x="338" y="81"/>
                  </a:lnTo>
                  <a:lnTo>
                    <a:pt x="499" y="0"/>
                  </a:lnTo>
                  <a:lnTo>
                    <a:pt x="589" y="45"/>
                  </a:lnTo>
                  <a:lnTo>
                    <a:pt x="634" y="114"/>
                  </a:lnTo>
                  <a:lnTo>
                    <a:pt x="934" y="114"/>
                  </a:lnTo>
                  <a:lnTo>
                    <a:pt x="1154" y="190"/>
                  </a:lnTo>
                  <a:lnTo>
                    <a:pt x="1244" y="337"/>
                  </a:lnTo>
                  <a:lnTo>
                    <a:pt x="0" y="337"/>
                  </a:lnTo>
                  <a:lnTo>
                    <a:pt x="220" y="2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EBE8D9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50" dirty="0"/>
            </a:p>
          </p:txBody>
        </p:sp>
        <p:sp>
          <p:nvSpPr>
            <p:cNvPr id="8" name="Freeform 11"/>
            <p:cNvSpPr/>
            <p:nvPr>
              <p:custDataLst>
                <p:tags r:id="rId3"/>
              </p:custDataLst>
            </p:nvPr>
          </p:nvSpPr>
          <p:spPr bwMode="auto">
            <a:xfrm>
              <a:off x="5582944" y="4155828"/>
              <a:ext cx="3550361" cy="782256"/>
            </a:xfrm>
            <a:custGeom>
              <a:avLst/>
              <a:gdLst>
                <a:gd name="T0" fmla="*/ 1503 w 1603"/>
                <a:gd name="T1" fmla="*/ 838 h 1007"/>
                <a:gd name="T2" fmla="*/ 1359 w 1603"/>
                <a:gd name="T3" fmla="*/ 625 h 1007"/>
                <a:gd name="T4" fmla="*/ 1156 w 1603"/>
                <a:gd name="T5" fmla="*/ 396 h 1007"/>
                <a:gd name="T6" fmla="*/ 1156 w 1603"/>
                <a:gd name="T7" fmla="*/ 178 h 1007"/>
                <a:gd name="T8" fmla="*/ 1030 w 1603"/>
                <a:gd name="T9" fmla="*/ 0 h 1007"/>
                <a:gd name="T10" fmla="*/ 874 w 1603"/>
                <a:gd name="T11" fmla="*/ 0 h 1007"/>
                <a:gd name="T12" fmla="*/ 574 w 1603"/>
                <a:gd name="T13" fmla="*/ 140 h 1007"/>
                <a:gd name="T14" fmla="*/ 520 w 1603"/>
                <a:gd name="T15" fmla="*/ 317 h 1007"/>
                <a:gd name="T16" fmla="*/ 446 w 1603"/>
                <a:gd name="T17" fmla="*/ 533 h 1007"/>
                <a:gd name="T18" fmla="*/ 328 w 1603"/>
                <a:gd name="T19" fmla="*/ 791 h 1007"/>
                <a:gd name="T20" fmla="*/ 0 w 1603"/>
                <a:gd name="T21" fmla="*/ 1007 h 1007"/>
                <a:gd name="T22" fmla="*/ 1603 w 1603"/>
                <a:gd name="T23" fmla="*/ 1007 h 1007"/>
                <a:gd name="T24" fmla="*/ 1503 w 1603"/>
                <a:gd name="T25" fmla="*/ 838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3" h="1007">
                  <a:moveTo>
                    <a:pt x="1503" y="838"/>
                  </a:moveTo>
                  <a:lnTo>
                    <a:pt x="1359" y="625"/>
                  </a:lnTo>
                  <a:lnTo>
                    <a:pt x="1156" y="396"/>
                  </a:lnTo>
                  <a:lnTo>
                    <a:pt x="1156" y="178"/>
                  </a:lnTo>
                  <a:lnTo>
                    <a:pt x="1030" y="0"/>
                  </a:lnTo>
                  <a:lnTo>
                    <a:pt x="874" y="0"/>
                  </a:lnTo>
                  <a:lnTo>
                    <a:pt x="574" y="140"/>
                  </a:lnTo>
                  <a:lnTo>
                    <a:pt x="520" y="317"/>
                  </a:lnTo>
                  <a:lnTo>
                    <a:pt x="446" y="533"/>
                  </a:lnTo>
                  <a:lnTo>
                    <a:pt x="328" y="791"/>
                  </a:lnTo>
                  <a:lnTo>
                    <a:pt x="0" y="1007"/>
                  </a:lnTo>
                  <a:lnTo>
                    <a:pt x="1603" y="1007"/>
                  </a:lnTo>
                  <a:lnTo>
                    <a:pt x="1503" y="8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264797" y="4866499"/>
              <a:ext cx="9589784" cy="521323"/>
              <a:chOff x="-264797" y="4866499"/>
              <a:chExt cx="9589784" cy="521323"/>
            </a:xfrm>
          </p:grpSpPr>
          <p:sp>
            <p:nvSpPr>
              <p:cNvPr id="6" name="Rectangle 1"/>
              <p:cNvSpPr/>
              <p:nvPr>
                <p:custDataLst>
                  <p:tags r:id="rId4"/>
                </p:custDataLst>
              </p:nvPr>
            </p:nvSpPr>
            <p:spPr>
              <a:xfrm>
                <a:off x="-8100" y="4938084"/>
                <a:ext cx="9143786" cy="208088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264797" y="4878100"/>
                <a:ext cx="1025107" cy="36951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id-ID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632</a:t>
                </a:r>
                <a:endParaRPr lang="en-US" altLang="id-ID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265956" y="4882234"/>
                <a:ext cx="1346325" cy="50558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</a:bodyPr>
              <a:lstStyle/>
              <a:p>
                <a:pPr algn="ctr"/>
                <a:r>
                  <a:rPr lang="en-US" altLang="id-ID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661</a:t>
                </a:r>
                <a:endParaRPr lang="en-US" altLang="id-ID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8508714" y="4866499"/>
                <a:ext cx="816273" cy="2538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/>
                <a:r>
                  <a:rPr lang="en-US" altLang="id-ID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1258</a:t>
                </a:r>
                <a:endParaRPr lang="en-US" altLang="id-ID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871097" y="4897182"/>
                <a:ext cx="1384129" cy="323943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 lnSpcReduction="10000"/>
              </a:bodyPr>
              <a:lstStyle/>
              <a:p>
                <a:pPr algn="ctr"/>
                <a:r>
                  <a:rPr lang="en-US" altLang="id-ID" sz="1600" b="1" dirty="0">
                    <a:solidFill>
                      <a:schemeClr val="bg1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750</a:t>
                </a:r>
                <a:endParaRPr lang="en-US" altLang="id-ID" sz="1600" b="1" dirty="0">
                  <a:solidFill>
                    <a:schemeClr val="bg1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Freeform 7"/>
            <p:cNvSpPr/>
            <p:nvPr>
              <p:custDataLst>
                <p:tags r:id="rId9"/>
              </p:custDataLst>
            </p:nvPr>
          </p:nvSpPr>
          <p:spPr bwMode="auto">
            <a:xfrm>
              <a:off x="2785517" y="4234300"/>
              <a:ext cx="3812292" cy="703784"/>
            </a:xfrm>
            <a:custGeom>
              <a:avLst/>
              <a:gdLst>
                <a:gd name="T0" fmla="*/ 0 w 689"/>
                <a:gd name="T1" fmla="*/ 243 h 243"/>
                <a:gd name="T2" fmla="*/ 53 w 689"/>
                <a:gd name="T3" fmla="*/ 128 h 243"/>
                <a:gd name="T4" fmla="*/ 89 w 689"/>
                <a:gd name="T5" fmla="*/ 101 h 243"/>
                <a:gd name="T6" fmla="*/ 191 w 689"/>
                <a:gd name="T7" fmla="*/ 19 h 243"/>
                <a:gd name="T8" fmla="*/ 279 w 689"/>
                <a:gd name="T9" fmla="*/ 19 h 243"/>
                <a:gd name="T10" fmla="*/ 332 w 689"/>
                <a:gd name="T11" fmla="*/ 63 h 243"/>
                <a:gd name="T12" fmla="*/ 380 w 689"/>
                <a:gd name="T13" fmla="*/ 101 h 243"/>
                <a:gd name="T14" fmla="*/ 408 w 689"/>
                <a:gd name="T15" fmla="*/ 48 h 243"/>
                <a:gd name="T16" fmla="*/ 456 w 689"/>
                <a:gd name="T17" fmla="*/ 0 h 243"/>
                <a:gd name="T18" fmla="*/ 520 w 689"/>
                <a:gd name="T19" fmla="*/ 0 h 243"/>
                <a:gd name="T20" fmla="*/ 592 w 689"/>
                <a:gd name="T21" fmla="*/ 121 h 243"/>
                <a:gd name="T22" fmla="*/ 689 w 689"/>
                <a:gd name="T23" fmla="*/ 243 h 243"/>
                <a:gd name="T24" fmla="*/ 0 w 689"/>
                <a:gd name="T25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9" h="243">
                  <a:moveTo>
                    <a:pt x="0" y="243"/>
                  </a:moveTo>
                  <a:cubicBezTo>
                    <a:pt x="4" y="243"/>
                    <a:pt x="53" y="128"/>
                    <a:pt x="53" y="128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332" y="63"/>
                    <a:pt x="332" y="63"/>
                    <a:pt x="332" y="63"/>
                  </a:cubicBezTo>
                  <a:cubicBezTo>
                    <a:pt x="380" y="101"/>
                    <a:pt x="380" y="101"/>
                    <a:pt x="380" y="101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92" y="121"/>
                    <a:pt x="592" y="121"/>
                    <a:pt x="592" y="121"/>
                  </a:cubicBezTo>
                  <a:cubicBezTo>
                    <a:pt x="689" y="243"/>
                    <a:pt x="689" y="243"/>
                    <a:pt x="689" y="243"/>
                  </a:cubicBezTo>
                  <a:lnTo>
                    <a:pt x="0" y="243"/>
                  </a:lnTo>
                  <a:close/>
                </a:path>
              </a:pathLst>
            </a:custGeom>
            <a:solidFill>
              <a:srgbClr val="7E6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5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5315" y="4557146"/>
              <a:ext cx="2006394" cy="36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四大哈里发时期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469873" y="4514766"/>
              <a:ext cx="2596454" cy="36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倭马亚王朝（白衣大食）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53479" y="4293396"/>
              <a:ext cx="2575976" cy="64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阿拔斯王朝</a:t>
              </a:r>
              <a:endParaRPr lang="en-US" altLang="zh-CN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（黑衣大食）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719922" y="644584"/>
            <a:ext cx="3995309" cy="2690569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23850">
              <a:lnSpc>
                <a:spcPts val="26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哈里发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意为“安拉在大地设置的代理人”，是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全体穆斯林的宗教领袖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，同时伊斯兰教经典具有法律效力，这是鲜明的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阿拉伯特色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323850">
              <a:lnSpc>
                <a:spcPts val="2600"/>
              </a:lnSpc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但阿拉伯帝国的基本制度大体继承了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拜占庭和波斯帝国的传统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，哈里发作为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帝国最高元首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，掌握政治、军事、宗教等各方面权力。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28769" y="3459767"/>
            <a:ext cx="8177590" cy="67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900" b="1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政治制度特点：</a:t>
            </a:r>
            <a:r>
              <a:rPr lang="zh-CN" altLang="en-US" sz="19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①融合了阿拉伯、拜占庭和波斯帝国的传统；②</a:t>
            </a:r>
            <a:r>
              <a:rPr lang="zh-CN" altLang="en-US" sz="19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政教合一的集权专制体系，哈里发身兼国家元首和宗教领袖</a:t>
            </a:r>
            <a:r>
              <a:rPr lang="zh-CN" altLang="en-US" sz="19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；③庞大严密的官僚体系</a:t>
            </a:r>
            <a:r>
              <a:rPr lang="zh-CN" altLang="en-US" sz="19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9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18936" y="615079"/>
            <a:ext cx="4303730" cy="2720074"/>
            <a:chOff x="318936" y="615079"/>
            <a:chExt cx="4303730" cy="2720074"/>
          </a:xfrm>
        </p:grpSpPr>
        <p:grpSp>
          <p:nvGrpSpPr>
            <p:cNvPr id="36" name="组合 35"/>
            <p:cNvGrpSpPr/>
            <p:nvPr/>
          </p:nvGrpSpPr>
          <p:grpSpPr>
            <a:xfrm>
              <a:off x="318936" y="615079"/>
              <a:ext cx="4303730" cy="1679962"/>
              <a:chOff x="318936" y="615079"/>
              <a:chExt cx="4303730" cy="167996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428769" y="644585"/>
                <a:ext cx="4193897" cy="1650456"/>
              </a:xfrm>
              <a:prstGeom prst="rect">
                <a:avLst/>
              </a:prstGeom>
              <a:solidFill>
                <a:srgbClr val="E9E6D7"/>
              </a:solidFill>
              <a:ln>
                <a:solidFill>
                  <a:srgbClr val="7E6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538314" y="760042"/>
                <a:ext cx="3925209" cy="1367078"/>
                <a:chOff x="795315" y="973731"/>
                <a:chExt cx="3922519" cy="938885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1395390" y="1494560"/>
                  <a:ext cx="2776560" cy="0"/>
                </a:xfrm>
                <a:prstGeom prst="line">
                  <a:avLst/>
                </a:prstGeom>
                <a:ln w="38100">
                  <a:solidFill>
                    <a:srgbClr val="7E6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V="1">
                  <a:off x="1395390" y="1482649"/>
                  <a:ext cx="0" cy="276225"/>
                </a:xfrm>
                <a:prstGeom prst="line">
                  <a:avLst/>
                </a:prstGeom>
                <a:ln w="38100">
                  <a:solidFill>
                    <a:srgbClr val="7E6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2760203" y="1354850"/>
                  <a:ext cx="0" cy="412512"/>
                </a:xfrm>
                <a:prstGeom prst="line">
                  <a:avLst/>
                </a:prstGeom>
                <a:ln w="38100">
                  <a:solidFill>
                    <a:srgbClr val="7E6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4171950" y="1479516"/>
                  <a:ext cx="0" cy="276225"/>
                </a:xfrm>
                <a:prstGeom prst="line">
                  <a:avLst/>
                </a:prstGeom>
                <a:ln w="38100">
                  <a:solidFill>
                    <a:srgbClr val="7E6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矩形 58"/>
                <p:cNvSpPr/>
                <p:nvPr/>
              </p:nvSpPr>
              <p:spPr>
                <a:xfrm>
                  <a:off x="795315" y="1627792"/>
                  <a:ext cx="1200150" cy="28482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8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行政官员</a:t>
                  </a:r>
                  <a:endParaRPr lang="zh-CN" altLang="en-US" sz="18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2112146" y="1636389"/>
                  <a:ext cx="1200150" cy="27622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8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财政官员</a:t>
                  </a:r>
                  <a:endParaRPr lang="zh-CN" altLang="en-US" sz="18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3517684" y="1640419"/>
                  <a:ext cx="1200150" cy="27219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8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宗教官员</a:t>
                  </a:r>
                  <a:endParaRPr lang="zh-CN" altLang="en-US" sz="18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917409" y="973731"/>
                  <a:ext cx="1687929" cy="429128"/>
                </a:xfrm>
                <a:prstGeom prst="rect">
                  <a:avLst/>
                </a:prstGeom>
                <a:solidFill>
                  <a:srgbClr val="7E6000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8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哈里发</a:t>
                  </a:r>
                  <a:endParaRPr lang="en-US" altLang="zh-CN" sz="18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800" b="1" dirty="0">
                      <a:solidFill>
                        <a:schemeClr val="accent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（最高统治者）</a:t>
                  </a:r>
                  <a:endParaRPr lang="zh-CN" altLang="en-US" sz="180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4" name="Google Shape;483;p43"/>
              <p:cNvSpPr txBox="1"/>
              <p:nvPr/>
            </p:nvSpPr>
            <p:spPr>
              <a:xfrm>
                <a:off x="318936" y="615079"/>
                <a:ext cx="874070" cy="5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55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Lobster Two"/>
                  <a:buNone/>
                  <a:defRPr sz="4200" b="0" i="0" u="none" strike="noStrike" cap="none">
                    <a:solidFill>
                      <a:schemeClr val="dk1"/>
                    </a:solidFill>
                    <a:latin typeface="Lobster Two"/>
                    <a:ea typeface="Lobster Two"/>
                    <a:cs typeface="Lobster Two"/>
                    <a:sym typeface="Lobster Two"/>
                  </a:defRPr>
                </a:lvl9pPr>
              </a:lstStyle>
              <a:p>
                <a:pPr algn="ctr"/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中央</a:t>
                </a:r>
                <a:endPara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428769" y="2375357"/>
              <a:ext cx="4193897" cy="959796"/>
            </a:xfrm>
            <a:prstGeom prst="rect">
              <a:avLst/>
            </a:prstGeom>
            <a:solidFill>
              <a:srgbClr val="E9E6D7"/>
            </a:solidFill>
            <a:ln>
              <a:solidFill>
                <a:srgbClr val="7E6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42" name="Google Shape;483;p43"/>
            <p:cNvSpPr txBox="1"/>
            <p:nvPr/>
          </p:nvSpPr>
          <p:spPr>
            <a:xfrm>
              <a:off x="340416" y="2332711"/>
              <a:ext cx="1515632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55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Lobster Two"/>
                <a:buNone/>
                <a:defRPr sz="4200" b="0" i="0" u="none" strike="noStrike" cap="none">
                  <a:solidFill>
                    <a:schemeClr val="dk1"/>
                  </a:solidFill>
                  <a:latin typeface="Lobster Two"/>
                  <a:ea typeface="Lobster Two"/>
                  <a:cs typeface="Lobster Two"/>
                  <a:sym typeface="Lobster Two"/>
                </a:defRPr>
              </a:lvl9pPr>
            </a:lstStyle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地方设行省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97745" y="2722701"/>
              <a:ext cx="1200973" cy="4147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行省总督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856048" y="2713777"/>
              <a:ext cx="1200973" cy="4147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税务官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205397" y="2712761"/>
              <a:ext cx="1355059" cy="4147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穆斯林法官</a:t>
              </a:r>
              <a:endParaRPr lang="zh-CN" alt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512945" y="54544"/>
            <a:ext cx="1946396" cy="1331769"/>
          </a:xfrm>
          <a:prstGeom prst="rect">
            <a:avLst/>
          </a:prstGeom>
        </p:spPr>
      </p:pic>
      <p:sp>
        <p:nvSpPr>
          <p:cNvPr id="8" name="Google Shape;483;p43"/>
          <p:cNvSpPr txBox="1">
            <a:spLocks noGrp="1"/>
          </p:cNvSpPr>
          <p:nvPr>
            <p:ph type="title"/>
          </p:nvPr>
        </p:nvSpPr>
        <p:spPr>
          <a:xfrm>
            <a:off x="2137384" y="82086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阿拉伯帝国概况：经济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C:/Users/ADMINI~1/AppData/Local/Temp/kaimatting_20200201144549/output_20200201144603..pngoutput_20200201144603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67" y="592200"/>
            <a:ext cx="4256719" cy="2593026"/>
          </a:xfrm>
          <a:prstGeom prst="rect">
            <a:avLst/>
          </a:prstGeom>
          <a:effectLst/>
        </p:spPr>
      </p:pic>
      <p:sp>
        <p:nvSpPr>
          <p:cNvPr id="11" name="文本框 10"/>
          <p:cNvSpPr txBox="1"/>
          <p:nvPr/>
        </p:nvSpPr>
        <p:spPr>
          <a:xfrm>
            <a:off x="5018296" y="594096"/>
            <a:ext cx="3506290" cy="257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经济发展表现：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经济繁荣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，工商业得到很大发展。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②在东亚、西欧、非洲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从事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陆上和海洋贸易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③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繁多，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都城巴格达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是当时世界上最大的城市之一。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680266" y="1346648"/>
            <a:ext cx="392906" cy="27860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315936" y="1625253"/>
            <a:ext cx="313872" cy="188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984776" y="1719312"/>
            <a:ext cx="331160" cy="188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085614" y="2107656"/>
            <a:ext cx="392906" cy="188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56780" y="3279284"/>
            <a:ext cx="8251093" cy="385119"/>
            <a:chOff x="612406" y="5621702"/>
            <a:chExt cx="11001457" cy="525378"/>
          </a:xfrm>
          <a:solidFill>
            <a:srgbClr val="7E6000"/>
          </a:solidFill>
        </p:grpSpPr>
        <p:grpSp>
          <p:nvGrpSpPr>
            <p:cNvPr id="23" name="组合 11"/>
            <p:cNvGrpSpPr/>
            <p:nvPr/>
          </p:nvGrpSpPr>
          <p:grpSpPr bwMode="auto">
            <a:xfrm>
              <a:off x="612406" y="5621702"/>
              <a:ext cx="2181594" cy="504777"/>
              <a:chOff x="843565" y="3014689"/>
              <a:chExt cx="1734296" cy="2979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60"/>
              <p:cNvSpPr>
                <a:spLocks noChangeArrowheads="1"/>
              </p:cNvSpPr>
              <p:nvPr/>
            </p:nvSpPr>
            <p:spPr bwMode="auto">
              <a:xfrm>
                <a:off x="843565" y="3014689"/>
                <a:ext cx="305824" cy="288474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38576" tIns="19289" rIns="38576" bIns="19289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54"/>
              <p:cNvSpPr/>
              <p:nvPr/>
            </p:nvSpPr>
            <p:spPr>
              <a:xfrm>
                <a:off x="1202138" y="3024114"/>
                <a:ext cx="1375723" cy="288475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r>
                  <a:rPr lang="zh-CN" altLang="en-US" sz="2000" noProof="1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学思之窗</a:t>
                </a:r>
                <a:endParaRPr lang="zh-CN" altLang="en-US" sz="2000" noProof="1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endParaRPr lang="zh-CN" altLang="en-US" sz="2000" noProof="1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4" name="文本框 86"/>
            <p:cNvSpPr txBox="1"/>
            <p:nvPr/>
          </p:nvSpPr>
          <p:spPr>
            <a:xfrm>
              <a:off x="2824614" y="5674071"/>
              <a:ext cx="8789249" cy="473009"/>
            </a:xfrm>
            <a:prstGeom prst="rect">
              <a:avLst/>
            </a:prstGeom>
            <a:noFill/>
            <a:effectLst/>
          </p:spPr>
          <p:txBody>
            <a:bodyPr wrap="square" lIns="38576" tIns="19289" rIns="38576" bIns="19289" rtlCol="0">
              <a:spAutoFit/>
            </a:bodyPr>
            <a:lstStyle/>
            <a:p>
              <a:pPr>
                <a:spcAft>
                  <a:spcPts val="340"/>
                </a:spcAft>
              </a:pP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根据地图和材料，分析阿拉伯帝国在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世界贸易中的地位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0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95275" y="3659507"/>
            <a:ext cx="7398608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①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阿拉伯商人贸易范围广泛，促进商品交流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，将欧、亚、非各洲的各类商品，汇聚到巴格达等世界性大城市；</a:t>
            </a:r>
            <a:endParaRPr lang="zh-CN" altLang="en-US" sz="20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②通过陆上和海上丝绸之路，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帝国成为东西方贸易的中转站，极大地推动了东西方贸易的发展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05" y="3933675"/>
            <a:ext cx="1828894" cy="110495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481227" y="137444"/>
            <a:ext cx="1946396" cy="1331769"/>
          </a:xfrm>
          <a:prstGeom prst="rect">
            <a:avLst/>
          </a:prstGeom>
        </p:spPr>
      </p:pic>
      <p:sp>
        <p:nvSpPr>
          <p:cNvPr id="8" name="Google Shape;483;p43"/>
          <p:cNvSpPr txBox="1">
            <a:spLocks noGrp="1"/>
          </p:cNvSpPr>
          <p:nvPr>
            <p:ph type="title"/>
          </p:nvPr>
        </p:nvSpPr>
        <p:spPr>
          <a:xfrm>
            <a:off x="2174814" y="186684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阿拉伯帝国概况：文化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一千零一夜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0647" y="2694835"/>
            <a:ext cx="1490903" cy="2094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560732" y="4287618"/>
            <a:ext cx="1490903" cy="47428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一千零一夜</a:t>
            </a:r>
            <a:endParaRPr lang="zh-CN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141899" y="2347923"/>
            <a:ext cx="1769663" cy="47195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阿拉伯数字</a:t>
            </a:r>
            <a:endParaRPr lang="zh-CN" altLang="en-US" sz="2000" b="1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 descr="C:/Users/lenovo/AppData/Local/Temp/kaimatting/20210215021107/output_aiMatting_20210215021120.pngoutput_aiMatting_202102150211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60918" y="725522"/>
            <a:ext cx="2047537" cy="156797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93" y="1205216"/>
            <a:ext cx="2071800" cy="24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5914571" y="3579732"/>
            <a:ext cx="264846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阿尔</a:t>
            </a:r>
            <a:r>
              <a: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花剌子密：</a:t>
            </a:r>
            <a:endParaRPr lang="en-US" altLang="zh-CN" sz="2000" b="1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天文学家、数学家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56" y="783079"/>
            <a:ext cx="2337656" cy="16996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520647" y="2043506"/>
            <a:ext cx="19912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大马士革清真寺</a:t>
            </a:r>
            <a:endParaRPr lang="zh-CN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2"/>
          <a:srcRect t="15372"/>
          <a:stretch>
            <a:fillRect/>
          </a:stretch>
        </p:blipFill>
        <p:spPr>
          <a:xfrm>
            <a:off x="3322315" y="2876676"/>
            <a:ext cx="2677760" cy="1699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3834458" y="4124649"/>
            <a:ext cx="14750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手抄古兰经</a:t>
            </a:r>
            <a:endParaRPr lang="zh-CN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165969">
            <a:off x="6610445" y="144331"/>
            <a:ext cx="1828894" cy="11049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24770" y="3665925"/>
            <a:ext cx="1828894" cy="1104957"/>
          </a:xfrm>
          <a:prstGeom prst="rect">
            <a:avLst/>
          </a:prstGeom>
        </p:spPr>
      </p:pic>
      <p:sp>
        <p:nvSpPr>
          <p:cNvPr id="8" name="Google Shape;483;p43"/>
          <p:cNvSpPr txBox="1">
            <a:spLocks noGrp="1"/>
          </p:cNvSpPr>
          <p:nvPr>
            <p:ph type="title"/>
          </p:nvPr>
        </p:nvSpPr>
        <p:spPr>
          <a:xfrm>
            <a:off x="2134536" y="124492"/>
            <a:ext cx="433255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阿拉伯帝国概况：文化</a:t>
            </a: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45136" y="672171"/>
            <a:ext cx="7476565" cy="3737358"/>
          </a:xfrm>
          <a:prstGeom prst="rect">
            <a:avLst/>
          </a:prstGeom>
          <a:solidFill>
            <a:srgbClr val="E9E6D7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阿拉伯帝国领域内的美索不达米亚、波斯、印度、叙利亚和埃及等地，都是古代历史悠久，东西方文化荟萃的地区。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帝国政治相对稳定，交通发达，经济繁荣，为阿拉伯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伊斯兰文化的形成与发展提供了有利环境。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15900"/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行全国的阿拉伯语和占统治地位的伊斯兰教意识形态，则为它提供了必要前提。为适应阿拉伯帝国政治、经济等方面发展的需要，帝国的统治者日益认识到科学文化的重要性，因此，阿拉伯帝国历代统治者都比较关心发展科学文化事业。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世纪中叶，中国的造纸术和罗盘针传入阿拉伯帝国，对阿拉伯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伊斯兰文化的发展与繁荣，起了积极的促进作用。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15900" algn="r"/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摘编自吴于廑，齐世荣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世界史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古代史</a:t>
            </a:r>
            <a:r>
              <a:rPr lang="en-US" altLang="zh-CN" sz="2100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en-US" altLang="zh-CN" sz="2100" dirty="0">
              <a:solidFill>
                <a:schemeClr val="bg1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Google Shape;1040;p67"/>
          <p:cNvPicPr preferRelativeResize="0"/>
          <p:nvPr/>
        </p:nvPicPr>
        <p:blipFill rotWithShape="1">
          <a:blip r:embed="rId2"/>
          <a:srcRect l="5729" t="5270" r="6528" b="5998"/>
          <a:stretch>
            <a:fillRect/>
          </a:stretch>
        </p:blipFill>
        <p:spPr>
          <a:xfrm>
            <a:off x="7065168" y="4063876"/>
            <a:ext cx="2219379" cy="11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组合 25"/>
          <p:cNvGrpSpPr/>
          <p:nvPr/>
        </p:nvGrpSpPr>
        <p:grpSpPr>
          <a:xfrm>
            <a:off x="1476867" y="4542220"/>
            <a:ext cx="5588301" cy="346731"/>
            <a:chOff x="612406" y="5601761"/>
            <a:chExt cx="7451068" cy="544800"/>
          </a:xfrm>
          <a:solidFill>
            <a:srgbClr val="7E6000"/>
          </a:solidFill>
        </p:grpSpPr>
        <p:grpSp>
          <p:nvGrpSpPr>
            <p:cNvPr id="27" name="组合 11"/>
            <p:cNvGrpSpPr/>
            <p:nvPr/>
          </p:nvGrpSpPr>
          <p:grpSpPr bwMode="auto">
            <a:xfrm>
              <a:off x="612406" y="5621702"/>
              <a:ext cx="1731916" cy="504777"/>
              <a:chOff x="843565" y="3014689"/>
              <a:chExt cx="1596196" cy="2979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Freeform 60"/>
              <p:cNvSpPr>
                <a:spLocks noChangeArrowheads="1"/>
              </p:cNvSpPr>
              <p:nvPr/>
            </p:nvSpPr>
            <p:spPr bwMode="auto">
              <a:xfrm>
                <a:off x="843565" y="3014689"/>
                <a:ext cx="305824" cy="288474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38576" tIns="19289" rIns="38576" bIns="19289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圆角矩形 54"/>
              <p:cNvSpPr/>
              <p:nvPr/>
            </p:nvSpPr>
            <p:spPr>
              <a:xfrm>
                <a:off x="1202136" y="3024114"/>
                <a:ext cx="1237625" cy="288475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r>
                  <a:rPr lang="zh-CN" altLang="en-US" sz="2000" b="1" noProof="1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思考点</a:t>
                </a:r>
                <a:endParaRPr lang="zh-CN" altLang="en-US" sz="2000" b="1" noProof="1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defRPr/>
                </a:pPr>
                <a:endParaRPr lang="zh-CN" altLang="en-US" sz="2000" noProof="1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8" name="文本框 86"/>
            <p:cNvSpPr txBox="1"/>
            <p:nvPr/>
          </p:nvSpPr>
          <p:spPr>
            <a:xfrm>
              <a:off x="2466302" y="5601761"/>
              <a:ext cx="5597172" cy="544800"/>
            </a:xfrm>
            <a:prstGeom prst="rect">
              <a:avLst/>
            </a:prstGeom>
            <a:noFill/>
            <a:effectLst/>
          </p:spPr>
          <p:txBody>
            <a:bodyPr wrap="square" lIns="38576" tIns="19289" rIns="38576" bIns="19289" rtlCol="0">
              <a:spAutoFit/>
            </a:bodyPr>
            <a:lstStyle/>
            <a:p>
              <a:pPr>
                <a:spcAft>
                  <a:spcPts val="340"/>
                </a:spcAft>
              </a:pP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阿拉伯帝国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文化繁荣的原因</a:t>
              </a:r>
              <a:r>
                <a:rPr lang="zh-CN" altLang="en-US" sz="2000" b="1" dirty="0">
                  <a:solidFill>
                    <a:srgbClr val="7E6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是什么？</a:t>
              </a:r>
              <a:endParaRPr lang="en-US" altLang="zh-CN" sz="2000" b="1" dirty="0">
                <a:solidFill>
                  <a:srgbClr val="7E6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2242012" y="1403677"/>
            <a:ext cx="5272973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725738" y="1748178"/>
            <a:ext cx="4406121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302762" y="2376987"/>
            <a:ext cx="6588741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476867" y="3311878"/>
            <a:ext cx="6191799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63125" y="3671747"/>
            <a:ext cx="59447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171205" y="854744"/>
            <a:ext cx="4717735" cy="906014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①所征服地区有数千年的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深厚文化积淀</a:t>
            </a:r>
            <a:endParaRPr lang="en-US" altLang="zh-CN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②地处亚非欧交界处，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东西方文化荟萃地区</a:t>
            </a:r>
            <a:b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③阿拉伯人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善于学习，博采众长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，融合创新</a:t>
            </a:r>
            <a:endParaRPr lang="zh-CN" altLang="en-US" sz="1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92437" y="1825748"/>
            <a:ext cx="3976357" cy="906009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④国家统一，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政局相对稳定</a:t>
            </a:r>
            <a:endParaRPr lang="en-US" altLang="zh-CN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⑤工商业发达，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经济繁荣</a:t>
            </a:r>
            <a:endParaRPr lang="en-US" altLang="zh-CN" sz="1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⑥东西方传统商路的中心，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交通发达</a:t>
            </a:r>
            <a:endParaRPr lang="zh-CN" altLang="en-US" sz="18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92437" y="2790816"/>
            <a:ext cx="5129860" cy="425738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⑦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统一的语言和伊斯兰教意识形态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提供前提条件</a:t>
            </a:r>
            <a:endParaRPr lang="zh-CN" altLang="en-US" sz="1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2437" y="3279328"/>
            <a:ext cx="4143011" cy="425738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⑧阿拉伯帝国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统治者重视科学文化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事业</a:t>
            </a:r>
            <a:endParaRPr lang="zh-CN" altLang="en-US" sz="1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19736" y="3807764"/>
            <a:ext cx="3933713" cy="425738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⑨</a:t>
            </a:r>
            <a:r>
              <a:rPr lang="zh-CN" altLang="en-US" sz="1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中国四大发明传入</a:t>
            </a:r>
            <a:r>
              <a:rPr lang="zh-CN" altLang="en-US" sz="1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阿拉伯的影响。</a:t>
            </a:r>
            <a:endParaRPr lang="zh-CN" altLang="en-US" sz="1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51" grpId="0" bldLvl="0" animBg="1"/>
      <p:bldP spid="54" grpId="0" bldLvl="0" animBg="1"/>
      <p:bldP spid="56" grpId="0" bldLvl="0" animBg="1"/>
      <p:bldP spid="40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993,&quot;width&quot;:12471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3_2*m_h_i*1_2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DIAGRAM_SCHEMECOLOR_ID" val="5"/>
  <p:tag name="KSO_WM_UNIT_USESOURCEFORMAT_APPLY" val="1"/>
</p:tagLst>
</file>

<file path=ppt/tags/tag11.xml><?xml version="1.0" encoding="utf-8"?>
<p:tagLst xmlns:p="http://schemas.openxmlformats.org/presentationml/2006/main">
  <p:tag name="AS_UNIQUEID" val="11"/>
  <p:tag name="KSO_WM_UNIT_PLACING_PICTURE_USER_VIEWPORT" val="{&quot;height&quot;:7094,&quot;width&quot;:4800}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8"/>
</p:tagLst>
</file>

<file path=ppt/tags/tag14.xml><?xml version="1.0" encoding="utf-8"?>
<p:tagLst xmlns:p="http://schemas.openxmlformats.org/presentationml/2006/main">
  <p:tag name="AS_UNIQUEID" val="9"/>
</p:tagLst>
</file>

<file path=ppt/tags/tag15.xml><?xml version="1.0" encoding="utf-8"?>
<p:tagLst xmlns:p="http://schemas.openxmlformats.org/presentationml/2006/main">
  <p:tag name="AS_UNIQUEID" val="12"/>
</p:tagLst>
</file>

<file path=ppt/tags/tag16.xml><?xml version="1.0" encoding="utf-8"?>
<p:tagLst xmlns:p="http://schemas.openxmlformats.org/presentationml/2006/main">
  <p:tag name="AS_UNIQUEID" val="12"/>
</p:tagLst>
</file>

<file path=ppt/tags/tag17.xml><?xml version="1.0" encoding="utf-8"?>
<p:tagLst xmlns:p="http://schemas.openxmlformats.org/presentationml/2006/main">
  <p:tag name="AS_UNIQUEID" val="12"/>
</p:tagLst>
</file>

<file path=ppt/tags/tag18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19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.xml><?xml version="1.0" encoding="utf-8"?>
<p:tagLst xmlns:p="http://schemas.openxmlformats.org/presentationml/2006/main">
  <p:tag name="KSO_WM_UNIT_PLACING_PICTURE_USER_VIEWPORT" val="{&quot;height&quot;:7777,&quot;width&quot;:9842}"/>
</p:tagLst>
</file>

<file path=ppt/tags/tag20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1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2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3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4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5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6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7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8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29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3_2*m_h_i*1_1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DIAGRAM_SCHEMECOLOR_ID" val="5"/>
  <p:tag name="KSO_WM_UNIT_USESOURCEFORMAT_APPLY" val="1"/>
</p:tagLst>
</file>

<file path=ppt/tags/tag30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31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32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33.xml><?xml version="1.0" encoding="utf-8"?>
<p:tagLst xmlns:p="http://schemas.openxmlformats.org/presentationml/2006/main">
  <p:tag name="KSO_WM_DIAGRAM_VIRTUALLY_FRAME" val="{&quot;height&quot;:337.68377952755907,&quot;left&quot;:69.18732283464567,&quot;top&quot;:48.56385826771653,&quot;width&quot;:581.1949606299212}"/>
</p:tagLst>
</file>

<file path=ppt/tags/tag34.xml><?xml version="1.0" encoding="utf-8"?>
<p:tagLst xmlns:p="http://schemas.openxmlformats.org/presentationml/2006/main">
  <p:tag name="AS_UNIQUEID" val="361"/>
</p:tagLst>
</file>

<file path=ppt/tags/tag35.xml><?xml version="1.0" encoding="utf-8"?>
<p:tagLst xmlns:p="http://schemas.openxmlformats.org/presentationml/2006/main">
  <p:tag name="AS_UNIQUEID" val="362"/>
  <p:tag name="KSO_WM_UNIT_TABLE_BEAUTIFY" val="smartTable{2b12f9e2-946d-40a3-b3ec-457295f4d0be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3_2*m_h_i*1_3_1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DIAGRAM_SCHEMECOLOR_ID" val="5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3_2*m_i*1_1"/>
  <p:tag name="KSO_WM_TEMPLATE_CATEGORY" val="diagram"/>
  <p:tag name="KSO_WM_TEMPLATE_INDEX" val="2020018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DIAGRAM_SCHEMECOLOR_ID" val="5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83_2*m_h_i*1_1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DIAGRAM_SCHEMECOLOR_ID" val="5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83_2*m_h_i*1_2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DIAGRAM_SCHEMECOLOR_ID" val="5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83_2*m_h_i*1_3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DIAGRAM_SCHEMECOLOR_ID" val="5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83_2*m_h_i*1_2_2"/>
  <p:tag name="KSO_WM_TEMPLATE_CATEGORY" val="diagram"/>
  <p:tag name="KSO_WM_TEMPLATE_INDEX" val="2020018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DIAGRAM_SCHEMECOLOR_ID" val="5"/>
  <p:tag name="KSO_WM_UNIT_USESOURCEFORMAT_APPLY" val="1"/>
</p:tagLst>
</file>

<file path=ppt/theme/theme1.xml><?xml version="1.0" encoding="utf-8"?>
<a:theme xmlns:a="http://schemas.openxmlformats.org/drawingml/2006/main" name="Arabic Style Marketing Plan by Slidesgo">
  <a:themeElements>
    <a:clrScheme name="Simple Light">
      <a:dk1>
        <a:srgbClr val="615243"/>
      </a:dk1>
      <a:lt1>
        <a:srgbClr val="F0EAD9"/>
      </a:lt1>
      <a:dk2>
        <a:srgbClr val="EEE0BA"/>
      </a:dk2>
      <a:lt2>
        <a:srgbClr val="E37564"/>
      </a:lt2>
      <a:accent1>
        <a:srgbClr val="EEADA3"/>
      </a:accent1>
      <a:accent2>
        <a:srgbClr val="D1C4AE"/>
      </a:accent2>
      <a:accent3>
        <a:srgbClr val="7F6000"/>
      </a:accent3>
      <a:accent4>
        <a:srgbClr val="FFFFFF"/>
      </a:accent4>
      <a:accent5>
        <a:srgbClr val="F8FAFB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3387</Words>
  <Application>WPS 演示</Application>
  <PresentationFormat>全屏显示(16:9)</PresentationFormat>
  <Paragraphs>399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Arial</vt:lpstr>
      <vt:lpstr>Lobster Two</vt:lpstr>
      <vt:lpstr>Segoe Print</vt:lpstr>
      <vt:lpstr>Lato</vt:lpstr>
      <vt:lpstr>Delius Swash Caps</vt:lpstr>
      <vt:lpstr>Didact Gothic</vt:lpstr>
      <vt:lpstr>Harrington</vt:lpstr>
      <vt:lpstr>Gabriola</vt:lpstr>
      <vt:lpstr>微软雅黑</vt:lpstr>
      <vt:lpstr>方正宋刻本秀楷简体</vt:lpstr>
      <vt:lpstr>Sacramento</vt:lpstr>
      <vt:lpstr>楷体</vt:lpstr>
      <vt:lpstr>Calibri</vt:lpstr>
      <vt:lpstr>Arial Unicode MS</vt:lpstr>
      <vt:lpstr>华文新魏</vt:lpstr>
      <vt:lpstr>Arial Unicode MS</vt:lpstr>
      <vt:lpstr>Arabic Style Marketing Plan by Slidesgo</vt:lpstr>
      <vt:lpstr>中古时期的亚洲</vt:lpstr>
      <vt:lpstr>亚洲的特点和分类</vt:lpstr>
      <vt:lpstr>Table of contents </vt:lpstr>
      <vt:lpstr>阿拉伯帝国</vt:lpstr>
      <vt:lpstr>阿拉伯帝国：崛起</vt:lpstr>
      <vt:lpstr>阿拉伯帝国概况：政治</vt:lpstr>
      <vt:lpstr>阿拉伯帝国概况：经济</vt:lpstr>
      <vt:lpstr>阿拉伯帝国概况：文化</vt:lpstr>
      <vt:lpstr>阿拉伯帝国概况：文化</vt:lpstr>
      <vt:lpstr>阿拉伯帝国概况：文化</vt:lpstr>
      <vt:lpstr>奥斯曼帝国</vt:lpstr>
      <vt:lpstr>奥斯曼帝国兴起：过程</vt:lpstr>
      <vt:lpstr>1453：君堡陷落</vt:lpstr>
      <vt:lpstr>奥斯曼帝国兴起：政治</vt:lpstr>
      <vt:lpstr>奥斯曼帝国兴起：经济</vt:lpstr>
      <vt:lpstr>奥斯曼帝国兴起：影响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Style Marketing Plan</dc:title>
  <dc:creator>Administrator</dc:creator>
  <cp:lastModifiedBy>少年挂剑不簪花</cp:lastModifiedBy>
  <cp:revision>103</cp:revision>
  <dcterms:created xsi:type="dcterms:W3CDTF">2022-03-02T02:22:00Z</dcterms:created>
  <dcterms:modified xsi:type="dcterms:W3CDTF">2025-02-27T02:03:38Z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B0AC69CB5FE34D88B2654E7709383BF3</vt:lpwstr>
  </property>
  <property fmtid="{D5CDD505-2E9C-101B-9397-08002B2CF9AE}" pid="3" name="KSOProductBuildVer">
    <vt:lpwstr>2052-12.1.0.19770</vt:lpwstr>
  </property>
</Properties>
</file>